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405" r:id="rId3"/>
    <p:sldId id="408" r:id="rId4"/>
    <p:sldId id="435" r:id="rId5"/>
    <p:sldId id="395" r:id="rId6"/>
    <p:sldId id="343" r:id="rId7"/>
    <p:sldId id="379" r:id="rId8"/>
    <p:sldId id="344" r:id="rId9"/>
    <p:sldId id="396" r:id="rId10"/>
    <p:sldId id="433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36" r:id="rId19"/>
    <p:sldId id="259" r:id="rId20"/>
    <p:sldId id="406" r:id="rId21"/>
    <p:sldId id="347" r:id="rId22"/>
    <p:sldId id="346" r:id="rId23"/>
    <p:sldId id="374" r:id="rId24"/>
    <p:sldId id="375" r:id="rId25"/>
    <p:sldId id="260" r:id="rId26"/>
    <p:sldId id="404" r:id="rId27"/>
    <p:sldId id="376" r:id="rId28"/>
    <p:sldId id="267" r:id="rId29"/>
    <p:sldId id="340" r:id="rId30"/>
    <p:sldId id="384" r:id="rId31"/>
    <p:sldId id="380" r:id="rId32"/>
    <p:sldId id="381" r:id="rId33"/>
    <p:sldId id="288" r:id="rId34"/>
    <p:sldId id="377" r:id="rId35"/>
    <p:sldId id="410" r:id="rId36"/>
    <p:sldId id="417" r:id="rId37"/>
    <p:sldId id="416" r:id="rId38"/>
    <p:sldId id="418" r:id="rId39"/>
    <p:sldId id="419" r:id="rId40"/>
    <p:sldId id="421" r:id="rId41"/>
    <p:sldId id="422" r:id="rId42"/>
    <p:sldId id="423" r:id="rId43"/>
    <p:sldId id="341" r:id="rId44"/>
    <p:sldId id="439" r:id="rId45"/>
    <p:sldId id="290" r:id="rId46"/>
    <p:sldId id="382" r:id="rId47"/>
    <p:sldId id="383" r:id="rId48"/>
    <p:sldId id="291" r:id="rId49"/>
    <p:sldId id="424" r:id="rId50"/>
    <p:sldId id="425" r:id="rId51"/>
    <p:sldId id="426" r:id="rId52"/>
    <p:sldId id="292" r:id="rId53"/>
    <p:sldId id="293" r:id="rId54"/>
    <p:sldId id="294" r:id="rId55"/>
    <p:sldId id="342" r:id="rId56"/>
    <p:sldId id="295" r:id="rId57"/>
    <p:sldId id="385" r:id="rId58"/>
    <p:sldId id="437" r:id="rId59"/>
    <p:sldId id="296" r:id="rId60"/>
    <p:sldId id="386" r:id="rId61"/>
    <p:sldId id="407" r:id="rId62"/>
    <p:sldId id="297" r:id="rId63"/>
    <p:sldId id="387" r:id="rId64"/>
    <p:sldId id="298" r:id="rId65"/>
    <p:sldId id="388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11" r:id="rId75"/>
    <p:sldId id="312" r:id="rId76"/>
    <p:sldId id="390" r:id="rId77"/>
    <p:sldId id="391" r:id="rId78"/>
    <p:sldId id="313" r:id="rId79"/>
    <p:sldId id="392" r:id="rId80"/>
    <p:sldId id="393" r:id="rId81"/>
    <p:sldId id="394" r:id="rId82"/>
    <p:sldId id="428" r:id="rId83"/>
    <p:sldId id="429" r:id="rId84"/>
    <p:sldId id="314" r:id="rId85"/>
    <p:sldId id="430" r:id="rId86"/>
    <p:sldId id="431" r:id="rId87"/>
    <p:sldId id="438" r:id="rId88"/>
    <p:sldId id="432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2" autoAdjust="0"/>
    <p:restoredTop sz="83099" autoAdjust="0"/>
  </p:normalViewPr>
  <p:slideViewPr>
    <p:cSldViewPr snapToGrid="0" snapToObjects="1">
      <p:cViewPr varScale="1">
        <p:scale>
          <a:sx n="122" d="100"/>
          <a:sy n="122" d="100"/>
        </p:scale>
        <p:origin x="-111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F13D-863D-5A45-89CC-C6C884D842AF}" type="datetimeFigureOut">
              <a:rPr lang="en-US" smtClean="0"/>
              <a:t>7/11/2016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12DA-63E7-F644-B6A6-AB2ABDA68A3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92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5FFBE-FEF5-534E-ABEF-F74B79FB01B3}" type="datetimeFigureOut">
              <a:rPr lang="en-US" smtClean="0"/>
              <a:t>7/11/2016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3756-AA3C-5848-A930-789411EE18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2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Use SWAN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open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Macro.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0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90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2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To</a:t>
            </a:r>
            <a:r>
              <a:rPr lang="es-ES" baseline="0" dirty="0" smtClean="0"/>
              <a:t> show in a notebook.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4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93756-AA3C-5848-A930-789411EE18B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7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0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0" y="-76199"/>
            <a:ext cx="4720048" cy="787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5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3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29/06/2015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9144000" cy="368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29/06/2015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15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ROOT Summer Student Tutorial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815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976-30BA-F941-AAC6-43501AD6CA18}" type="slidenum">
              <a:rPr lang="en-GB" smtClean="0"/>
              <a:t>‹Nº›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428751" y="-482599"/>
            <a:ext cx="5124451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Master title style</a:t>
            </a:r>
            <a:endParaRPr lang="en-GB" dirty="0"/>
          </a:p>
        </p:txBody>
      </p:sp>
      <p:pic>
        <p:nvPicPr>
          <p:cNvPr id="10" name="Picture 9" descr="RootBannerLong_3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857" y="-12700"/>
            <a:ext cx="8191143" cy="793750"/>
          </a:xfrm>
          <a:prstGeom prst="rect">
            <a:avLst/>
          </a:prstGeom>
        </p:spPr>
      </p:pic>
      <p:pic>
        <p:nvPicPr>
          <p:cNvPr id="8" name="Picture 7" descr="RootBannerLong_3.png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8" y="-19051"/>
            <a:ext cx="3054350" cy="800101"/>
          </a:xfrm>
          <a:prstGeom prst="rect">
            <a:avLst/>
          </a:prstGeom>
        </p:spPr>
      </p:pic>
      <p:pic>
        <p:nvPicPr>
          <p:cNvPr id="12" name="Picture 11" descr="RootBannerLong_3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-12700"/>
            <a:ext cx="3054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hyperlink" Target="http://swan.web.cern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google.ch/url?sa=i&amp;rct=j&amp;q=&amp;esrc=s&amp;source=images&amp;cd=&amp;cad=rja&amp;uact=8&amp;ved=0CAcQjRw&amp;url=http://www.questionsonislam.com/article/reduction-earths-surface-its-outlying-borders&amp;ei=FlZ1VfCRA-TD7gac5YHgDw&amp;bvm=bv.95039771,d.bGg&amp;psig=AFQjCNHLTmIjxR-bm8GmacU8Z7zxB-OH-w&amp;ust=1433839497976200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2" Type="http://schemas.openxmlformats.org/officeDocument/2006/relationships/hyperlink" Target="https://root.cern.ch/guides/pri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ot-mirror/training" TargetMode="External"/><Relationship Id="rId2" Type="http://schemas.openxmlformats.org/officeDocument/2006/relationships/hyperlink" Target="https://root.cern.ch/downloading-r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wan.cern.ch/" TargetMode="External"/><Relationship Id="rId4" Type="http://schemas.openxmlformats.org/officeDocument/2006/relationships/hyperlink" Target="https://cernbox.cern.ch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wan.web.cern.ch/content/root-prim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hyperlink" Target="http://swan.web.cern.ch/content/root-primer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wan001.cern.ch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59191"/>
            <a:ext cx="9144000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2439" y="1380910"/>
            <a:ext cx="66191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b="1" dirty="0" smtClean="0">
              <a:cs typeface="Gill Sans"/>
            </a:endParaRPr>
          </a:p>
          <a:p>
            <a:pPr algn="ctr"/>
            <a:r>
              <a:rPr lang="en-US" sz="4800" dirty="0" smtClean="0">
                <a:cs typeface="Gill Sans"/>
              </a:rPr>
              <a:t>Summer Students Course</a:t>
            </a:r>
          </a:p>
          <a:p>
            <a:pPr algn="ctr"/>
            <a:r>
              <a:rPr lang="en-US" sz="4800" dirty="0" smtClean="0">
                <a:cs typeface="Gill Sans"/>
              </a:rPr>
              <a:t>2016</a:t>
            </a:r>
          </a:p>
          <a:p>
            <a:pPr algn="ctr"/>
            <a:endParaRPr lang="en-US" sz="4000" b="1" i="1" dirty="0" smtClean="0"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8449" y="3722575"/>
            <a:ext cx="4087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cs typeface="Gill Sans"/>
              </a:rPr>
              <a:t>Olivier </a:t>
            </a:r>
            <a:r>
              <a:rPr lang="en-US" sz="2000" i="1" dirty="0" err="1">
                <a:cs typeface="Gill Sans"/>
              </a:rPr>
              <a:t>Couet</a:t>
            </a:r>
            <a:r>
              <a:rPr lang="en-US" sz="2000" i="1" dirty="0">
                <a:cs typeface="Gill Sans"/>
              </a:rPr>
              <a:t>, </a:t>
            </a:r>
            <a:r>
              <a:rPr lang="en-US" sz="2000" i="1" dirty="0" err="1">
                <a:cs typeface="Gill Sans"/>
              </a:rPr>
              <a:t>E</a:t>
            </a:r>
            <a:r>
              <a:rPr lang="en-US" sz="2000" i="1" dirty="0" err="1" smtClean="0">
                <a:cs typeface="Gill Sans"/>
              </a:rPr>
              <a:t>nric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 err="1" smtClean="0">
                <a:cs typeface="Gill Sans"/>
              </a:rPr>
              <a:t>Tejedor</a:t>
            </a:r>
            <a:r>
              <a:rPr lang="en-US" sz="2000" i="1" dirty="0" smtClean="0">
                <a:cs typeface="Gill Sans"/>
              </a:rPr>
              <a:t> </a:t>
            </a:r>
            <a:r>
              <a:rPr lang="en-US" sz="2000" i="1" dirty="0">
                <a:cs typeface="Gill Sans"/>
              </a:rPr>
              <a:t>S</a:t>
            </a:r>
            <a:r>
              <a:rPr lang="en-US" sz="2000" i="1" dirty="0" smtClean="0">
                <a:cs typeface="Gill Sans"/>
              </a:rPr>
              <a:t>aavedra</a:t>
            </a:r>
            <a:endParaRPr lang="en-US" sz="2000" i="1" dirty="0"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3288" y="4233946"/>
            <a:ext cx="14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CERN PH</a:t>
            </a:r>
            <a:r>
              <a:rPr lang="en-US" i="1" dirty="0"/>
              <a:t>-</a:t>
            </a:r>
            <a:r>
              <a:rPr lang="en-US" i="1" dirty="0" smtClean="0"/>
              <a:t>SFT</a:t>
            </a:r>
            <a:endParaRPr lang="en-US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1" y="4110519"/>
            <a:ext cx="850900" cy="832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604" y="4223843"/>
            <a:ext cx="927100" cy="774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ROOT Summer Student Tutorial 2016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04" y="106156"/>
            <a:ext cx="4736592" cy="1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Higgs boson discovery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69" y="929611"/>
            <a:ext cx="3464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On </a:t>
            </a:r>
            <a:r>
              <a:rPr lang="en-GB" sz="1600" dirty="0"/>
              <a:t>J</a:t>
            </a:r>
            <a:r>
              <a:rPr lang="en-GB" sz="1600" dirty="0" smtClean="0"/>
              <a:t>uly 4</a:t>
            </a:r>
            <a:r>
              <a:rPr lang="en-GB" sz="1600" baseline="30000" dirty="0" smtClean="0"/>
              <a:t>th</a:t>
            </a:r>
            <a:r>
              <a:rPr lang="en-GB" sz="1600" dirty="0" smtClean="0"/>
              <a:t> 2012, the plots presented by the ATLAS and CMS collaborations where all produced with ROOT !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19" y="3085556"/>
            <a:ext cx="2647704" cy="18178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1" y="1850982"/>
            <a:ext cx="2368017" cy="21970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09" y="1300717"/>
            <a:ext cx="2516706" cy="17780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4" y="1496477"/>
            <a:ext cx="3261871" cy="26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29" y="1142790"/>
            <a:ext cx="840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</a:t>
            </a:r>
            <a:r>
              <a:rPr lang="en-GB" sz="2000" dirty="0" smtClean="0">
                <a:cs typeface="Gill Sans"/>
              </a:rPr>
              <a:t>has a built-in interpreter : CLING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+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+ interpretation:</a:t>
            </a:r>
            <a:r>
              <a:rPr lang="en-GB" sz="2000" dirty="0" smtClean="0">
                <a:cs typeface="Gill Sans"/>
              </a:rPr>
              <a:t> highly non </a:t>
            </a:r>
            <a:r>
              <a:rPr lang="en-GB" sz="2000" dirty="0">
                <a:cs typeface="Gill Sans"/>
              </a:rPr>
              <a:t>trivial </a:t>
            </a:r>
            <a:r>
              <a:rPr lang="en-GB" sz="2000" dirty="0" smtClean="0">
                <a:cs typeface="Gill Sans"/>
              </a:rPr>
              <a:t>and </a:t>
            </a:r>
            <a:r>
              <a:rPr lang="en-GB" sz="2000" dirty="0">
                <a:cs typeface="Gill Sans"/>
              </a:rPr>
              <a:t>not </a:t>
            </a:r>
            <a:r>
              <a:rPr lang="en-GB" sz="2000" dirty="0" smtClean="0">
                <a:cs typeface="Gill Sans"/>
              </a:rPr>
              <a:t>foreseen by the language !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One of its kind: Just In Time (JIT) compilation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A C++ interactive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shell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.</a:t>
            </a:r>
            <a:endParaRPr lang="en-GB" sz="2000" dirty="0">
              <a:solidFill>
                <a:srgbClr val="4F81BD"/>
              </a:solidFill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Can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interpret “macros” </a:t>
            </a:r>
            <a:r>
              <a:rPr lang="en-GB" sz="2000" dirty="0" smtClean="0">
                <a:cs typeface="Gill Sans"/>
              </a:rPr>
              <a:t>(non </a:t>
            </a:r>
            <a:r>
              <a:rPr lang="en-GB" sz="2000" dirty="0">
                <a:cs typeface="Gill Sans"/>
              </a:rPr>
              <a:t>compiled programs</a:t>
            </a:r>
            <a:r>
              <a:rPr lang="en-GB" sz="2000" dirty="0" smtClean="0"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Rapid </a:t>
            </a:r>
            <a:r>
              <a:rPr lang="en-GB" sz="2000" dirty="0">
                <a:cs typeface="Gill Sans"/>
              </a:rPr>
              <a:t>prototyping </a:t>
            </a:r>
            <a:r>
              <a:rPr lang="en-GB" sz="2000" dirty="0" smtClean="0">
                <a:cs typeface="Gill Sans"/>
              </a:rPr>
              <a:t>possible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ROOT </a:t>
            </a:r>
            <a:r>
              <a:rPr lang="en-GB" sz="2000" dirty="0">
                <a:cs typeface="Gill Sans"/>
              </a:rPr>
              <a:t>provides also </a:t>
            </a:r>
            <a:r>
              <a:rPr lang="en-GB" sz="2000" dirty="0">
                <a:solidFill>
                  <a:srgbClr val="4F81BD"/>
                </a:solidFill>
                <a:cs typeface="Gill Sans"/>
              </a:rPr>
              <a:t>Python bindings</a:t>
            </a:r>
            <a:r>
              <a:rPr lang="en-GB" sz="2000" dirty="0" smtClean="0">
                <a:cs typeface="Gill Sans"/>
              </a:rPr>
              <a:t>: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Gill Sans"/>
              </a:rPr>
              <a:t>Can use Python interpreter directly after a simple </a:t>
            </a:r>
            <a:r>
              <a:rPr lang="en-GB" sz="2000" i="1" dirty="0">
                <a:cs typeface="Gill Sans"/>
              </a:rPr>
              <a:t>import </a:t>
            </a:r>
            <a:r>
              <a:rPr lang="en-GB" sz="2000" i="1" dirty="0" smtClean="0">
                <a:cs typeface="Gill Sans"/>
              </a:rPr>
              <a:t>ROOT</a:t>
            </a:r>
            <a:endParaRPr lang="en-GB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Possible to “mix” the two languages (see more in the following slides)</a:t>
            </a:r>
            <a:endParaRPr lang="en-GB" sz="2000" dirty="0">
              <a:cs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107420"/>
            <a:ext cx="2041817" cy="127243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Persistency (I/O)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943" y="896459"/>
            <a:ext cx="8890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4F81BD"/>
                </a:solidFill>
                <a:cs typeface="Gill Sans"/>
              </a:rPr>
              <a:t>ROOT offers the possibility to write C++ objects </a:t>
            </a:r>
            <a:r>
              <a:rPr lang="en-GB" sz="2000" dirty="0" smtClean="0">
                <a:solidFill>
                  <a:srgbClr val="4F81BD"/>
                </a:solidFill>
                <a:cs typeface="Gill Sans"/>
              </a:rPr>
              <a:t>into files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This is </a:t>
            </a:r>
            <a:r>
              <a:rPr lang="en-GB" sz="2000" dirty="0">
                <a:cs typeface="Gill Sans"/>
              </a:rPr>
              <a:t>impossible </a:t>
            </a:r>
            <a:r>
              <a:rPr lang="en-GB" sz="2000" dirty="0" smtClean="0">
                <a:cs typeface="Gill Sans"/>
              </a:rPr>
              <a:t>with C</a:t>
            </a:r>
            <a:r>
              <a:rPr lang="en-GB" sz="2000" dirty="0">
                <a:cs typeface="Gill Sans"/>
              </a:rPr>
              <a:t>+</a:t>
            </a:r>
            <a:r>
              <a:rPr lang="en-GB" sz="2000" dirty="0" smtClean="0">
                <a:cs typeface="Gill Sans"/>
              </a:rPr>
              <a:t>+ alone.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Used </a:t>
            </a:r>
            <a:r>
              <a:rPr lang="en-GB" sz="2000" dirty="0">
                <a:cs typeface="Gill Sans"/>
              </a:rPr>
              <a:t>the LHC detectors to write </a:t>
            </a:r>
            <a:r>
              <a:rPr lang="en-GB" sz="2000" dirty="0" smtClean="0">
                <a:cs typeface="Gill Sans"/>
              </a:rPr>
              <a:t>several petabytes per year.</a:t>
            </a:r>
          </a:p>
          <a:p>
            <a:endParaRPr lang="en-GB" sz="2000" dirty="0">
              <a:cs typeface="Gill Sans"/>
            </a:endParaRPr>
          </a:p>
          <a:p>
            <a:r>
              <a:rPr lang="en-GB" sz="2000" dirty="0">
                <a:cs typeface="Gill Sans"/>
              </a:rPr>
              <a:t>Achieved with serialization of the </a:t>
            </a:r>
            <a:r>
              <a:rPr lang="en-GB" sz="2000" dirty="0" smtClean="0">
                <a:cs typeface="Gill Sans"/>
              </a:rPr>
              <a:t>objects </a:t>
            </a:r>
            <a:r>
              <a:rPr lang="en-GB" sz="2000" dirty="0">
                <a:cs typeface="Gill Sans"/>
              </a:rPr>
              <a:t>using the </a:t>
            </a:r>
            <a:r>
              <a:rPr lang="en-GB" sz="2000" dirty="0" smtClean="0">
                <a:cs typeface="Gill Sans"/>
              </a:rPr>
              <a:t>reflection capabilities, ultimately provided by the interpreter</a:t>
            </a:r>
            <a:endParaRPr lang="en-GB" sz="20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cs typeface="Gill Sans"/>
              </a:rPr>
              <a:t>Raw and column-wise streaming</a:t>
            </a:r>
            <a:endParaRPr lang="en-GB" sz="2000" dirty="0">
              <a:cs typeface="Gill Sans"/>
            </a:endParaRPr>
          </a:p>
          <a:p>
            <a:endParaRPr lang="en-GB" sz="2000" dirty="0" smtClean="0">
              <a:cs typeface="Gill Sans"/>
            </a:endParaRPr>
          </a:p>
          <a:p>
            <a:r>
              <a:rPr lang="en-GB" sz="2000" dirty="0" smtClean="0">
                <a:cs typeface="Gill Sans"/>
              </a:rPr>
              <a:t>As simple as this for ROOT objects: one </a:t>
            </a:r>
            <a:r>
              <a:rPr lang="en-GB" sz="2000" dirty="0">
                <a:cs typeface="Gill Sans"/>
              </a:rPr>
              <a:t>method </a:t>
            </a:r>
            <a:r>
              <a:rPr lang="en-GB" sz="2000" dirty="0" smtClean="0">
                <a:cs typeface="Gill Sans"/>
              </a:rPr>
              <a:t>- </a:t>
            </a:r>
            <a:r>
              <a:rPr lang="en-GB" sz="2000" i="1" dirty="0" err="1" smtClean="0">
                <a:cs typeface="Gill Sans"/>
              </a:rPr>
              <a:t>TObject</a:t>
            </a:r>
            <a:r>
              <a:rPr lang="en-GB" sz="2000" i="1" dirty="0">
                <a:cs typeface="Gill Sans"/>
              </a:rPr>
              <a:t>::Write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17870" y="3948960"/>
            <a:ext cx="2578553" cy="817765"/>
          </a:xfrm>
          <a:prstGeom prst="round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Cornerstone for storage of experimental data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8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200" y="1392367"/>
            <a:ext cx="7239001" cy="3545603"/>
            <a:chOff x="584200" y="1595567"/>
            <a:chExt cx="7239001" cy="35456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003" y="1595567"/>
              <a:ext cx="6265198" cy="354560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4200" y="4229099"/>
              <a:ext cx="1562100" cy="912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Math/Stats Libraries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763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cs typeface="Gill Sans"/>
              </a:rPr>
              <a:t>ROOT provides a reach set of mathematical libraries and tools needed </a:t>
            </a:r>
            <a:r>
              <a:rPr lang="en-GB" sz="2000" dirty="0" smtClean="0">
                <a:cs typeface="Gill Sans"/>
              </a:rPr>
              <a:t>for sophisticated statistical </a:t>
            </a:r>
            <a:r>
              <a:rPr lang="en-GB" sz="2000" dirty="0">
                <a:cs typeface="Gill Sans"/>
              </a:rPr>
              <a:t>data </a:t>
            </a:r>
            <a:r>
              <a:rPr lang="en-GB" sz="2000" dirty="0" smtClean="0">
                <a:cs typeface="Gill Sans"/>
              </a:rPr>
              <a:t>analysis</a:t>
            </a:r>
            <a:endParaRPr lang="en-GB" sz="2000" dirty="0">
              <a:cs typeface="Gill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Graphics In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809536"/>
            <a:ext cx="548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cs typeface="Gill Sans"/>
              </a:rPr>
              <a:t>Many formats for data analysis, and not only, plots</a:t>
            </a:r>
            <a:endParaRPr lang="en-GB" sz="2000" dirty="0"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806"/>
          <a:stretch/>
        </p:blipFill>
        <p:spPr>
          <a:xfrm>
            <a:off x="1054100" y="1205481"/>
            <a:ext cx="7188200" cy="37729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3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400" y="1546136"/>
            <a:ext cx="47879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New </a:t>
            </a:r>
            <a:r>
              <a:rPr lang="en-US" sz="2000" dirty="0" smtClean="0">
                <a:cs typeface="Gill Sans"/>
              </a:rPr>
              <a:t>functionalities added </a:t>
            </a:r>
            <a:r>
              <a:rPr lang="en-US" sz="2000" dirty="0">
                <a:cs typeface="Gill Sans"/>
              </a:rPr>
              <a:t>at every new </a:t>
            </a:r>
          </a:p>
          <a:p>
            <a:r>
              <a:rPr lang="en-US" sz="2000" dirty="0">
                <a:cs typeface="Gill Sans"/>
              </a:rPr>
              <a:t>r</a:t>
            </a:r>
            <a:r>
              <a:rPr lang="en-US" sz="2000" dirty="0" smtClean="0">
                <a:cs typeface="Gill Sans"/>
              </a:rPr>
              <a:t>elease</a:t>
            </a: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Always </a:t>
            </a:r>
            <a:r>
              <a:rPr lang="en-US" sz="2000" dirty="0" smtClean="0">
                <a:cs typeface="Gill Sans"/>
              </a:rPr>
              <a:t>requests </a:t>
            </a:r>
            <a:r>
              <a:rPr lang="en-US" sz="2000" dirty="0">
                <a:cs typeface="Gill Sans"/>
              </a:rPr>
              <a:t>for new </a:t>
            </a:r>
            <a:r>
              <a:rPr lang="en-US" sz="2000" dirty="0" smtClean="0">
                <a:cs typeface="Gill Sans"/>
              </a:rPr>
              <a:t>style </a:t>
            </a:r>
            <a:r>
              <a:rPr lang="en-US" sz="2000" dirty="0">
                <a:cs typeface="Gill Sans"/>
              </a:rPr>
              <a:t>of plots</a:t>
            </a:r>
          </a:p>
          <a:p>
            <a:endParaRPr lang="en-US" sz="2000" dirty="0">
              <a:cs typeface="Gill Sans"/>
            </a:endParaRPr>
          </a:p>
          <a:p>
            <a:r>
              <a:rPr lang="en-US" sz="2000" dirty="0">
                <a:cs typeface="Gill Sans"/>
              </a:rPr>
              <a:t>Can save graphics in </a:t>
            </a:r>
            <a:r>
              <a:rPr lang="en-US" sz="2000" dirty="0" smtClean="0">
                <a:cs typeface="Gill Sans"/>
              </a:rPr>
              <a:t>many </a:t>
            </a:r>
            <a:r>
              <a:rPr lang="en-US" sz="2000" dirty="0">
                <a:cs typeface="Gill Sans"/>
              </a:rPr>
              <a:t>formats: </a:t>
            </a:r>
            <a:r>
              <a:rPr lang="en-US" sz="2000" i="1" dirty="0" err="1" smtClean="0">
                <a:cs typeface="Gill Sans"/>
              </a:rPr>
              <a:t>ps</a:t>
            </a:r>
            <a:r>
              <a:rPr lang="en-US" sz="2000" i="1" dirty="0" smtClean="0">
                <a:cs typeface="Gill Sans"/>
              </a:rPr>
              <a:t>, pdf, </a:t>
            </a:r>
            <a:r>
              <a:rPr lang="en-US" sz="2000" i="1" dirty="0" err="1" smtClean="0">
                <a:cs typeface="Gill Sans"/>
              </a:rPr>
              <a:t>svg</a:t>
            </a:r>
            <a:r>
              <a:rPr lang="en-US" sz="2000" i="1" dirty="0" smtClean="0">
                <a:cs typeface="Gill Sans"/>
              </a:rPr>
              <a:t>, jpeg, </a:t>
            </a:r>
            <a:r>
              <a:rPr lang="en-US" sz="2000" i="1" dirty="0" err="1" smtClean="0">
                <a:cs typeface="Gill Sans"/>
              </a:rPr>
              <a:t>LaTex</a:t>
            </a:r>
            <a:r>
              <a:rPr lang="en-US" sz="2000" i="1" dirty="0" smtClean="0">
                <a:cs typeface="Gill Sans"/>
              </a:rPr>
              <a:t>, </a:t>
            </a:r>
            <a:r>
              <a:rPr lang="en-US" sz="2000" i="1" dirty="0" err="1" smtClean="0">
                <a:cs typeface="Gill Sans"/>
              </a:rPr>
              <a:t>png</a:t>
            </a:r>
            <a:r>
              <a:rPr lang="en-US" sz="2000" i="1" dirty="0" smtClean="0">
                <a:cs typeface="Gill Sans"/>
              </a:rPr>
              <a:t>, c, root </a:t>
            </a:r>
            <a:r>
              <a:rPr lang="is-IS" sz="2000" i="1" dirty="0" smtClean="0">
                <a:cs typeface="Gill Sans"/>
              </a:rPr>
              <a:t>…</a:t>
            </a:r>
            <a:endParaRPr lang="en-US" sz="2000" i="1" dirty="0"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1" y="978050"/>
            <a:ext cx="3962400" cy="38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 Graphics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781050"/>
            <a:ext cx="6527800" cy="41668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6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Other ROOT Features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771262"/>
            <a:ext cx="5956300" cy="277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81900" y="4790394"/>
            <a:ext cx="1104900" cy="182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600" y="1021842"/>
            <a:ext cx="54991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00" dirty="0">
                <a:cs typeface="Gill Sans"/>
              </a:rPr>
              <a:t>Geometry </a:t>
            </a:r>
            <a:r>
              <a:rPr lang="en-GB" sz="1900" dirty="0" smtClean="0">
                <a:cs typeface="Gill Sans"/>
              </a:rPr>
              <a:t>Toolkit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Represent geometries as complex as LHC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>
                <a:cs typeface="Gill Sans"/>
              </a:rPr>
              <a:t>Event Display (EVE</a:t>
            </a:r>
            <a:r>
              <a:rPr lang="en-GB" sz="1900" dirty="0" smtClean="0">
                <a:cs typeface="Gill Sans"/>
              </a:rPr>
              <a:t>)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Visualise particles collisions within </a:t>
            </a:r>
            <a:r>
              <a:rPr lang="en-GB" sz="1900" dirty="0" smtClean="0">
                <a:cs typeface="Gill Sans"/>
              </a:rPr>
              <a:t>detectors</a:t>
            </a:r>
            <a:endParaRPr lang="en-GB" sz="1900" dirty="0">
              <a:cs typeface="Gill Sans"/>
            </a:endParaRPr>
          </a:p>
          <a:p>
            <a:r>
              <a:rPr lang="en-GB" sz="1900" dirty="0" err="1">
                <a:cs typeface="Gill Sans"/>
              </a:rPr>
              <a:t>Multiproc</a:t>
            </a:r>
            <a:endParaRPr lang="en-GB" sz="1900" dirty="0">
              <a:cs typeface="Gill San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1900" dirty="0" smtClean="0">
                <a:cs typeface="Gill Sans"/>
              </a:rPr>
              <a:t>Parallel shared-memory Map-Reduce</a:t>
            </a:r>
          </a:p>
          <a:p>
            <a:r>
              <a:rPr lang="en-GB" sz="1900" dirty="0" smtClean="0">
                <a:cs typeface="Gill Sans"/>
              </a:rPr>
              <a:t>PROOF</a:t>
            </a:r>
            <a:r>
              <a:rPr lang="en-GB" sz="1900" dirty="0">
                <a:cs typeface="Gill Sans"/>
              </a:rPr>
              <a:t>: Parallel ROOT </a:t>
            </a:r>
            <a:r>
              <a:rPr lang="en-GB" sz="1900" dirty="0" smtClean="0">
                <a:cs typeface="Gill Sans"/>
              </a:rPr>
              <a:t>Facility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Multi-process approach to </a:t>
            </a:r>
            <a:r>
              <a:rPr lang="en-GB" sz="1900" dirty="0" smtClean="0">
                <a:cs typeface="Gill Sans"/>
              </a:rPr>
              <a:t>parallelism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A system to run ROOT queries in parallel on </a:t>
            </a:r>
            <a:r>
              <a:rPr lang="en-GB" sz="1900" dirty="0" smtClean="0">
                <a:cs typeface="Gill Sans"/>
              </a:rPr>
              <a:t>a    </a:t>
            </a:r>
            <a:r>
              <a:rPr lang="en-GB" sz="1900" dirty="0">
                <a:cs typeface="Gill Sans"/>
              </a:rPr>
              <a:t>large number of distributed </a:t>
            </a:r>
            <a:r>
              <a:rPr lang="en-GB" sz="1900" dirty="0" smtClean="0">
                <a:cs typeface="Gill Sans"/>
              </a:rPr>
              <a:t> computers</a:t>
            </a:r>
            <a:endParaRPr lang="en-GB" sz="1900" dirty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cs typeface="Gill Sans"/>
              </a:rPr>
              <a:t>Proof-</a:t>
            </a:r>
            <a:r>
              <a:rPr lang="en-GB" sz="1900" dirty="0" err="1">
                <a:cs typeface="Gill Sans"/>
              </a:rPr>
              <a:t>lite</a:t>
            </a:r>
            <a:r>
              <a:rPr lang="en-GB" sz="1900" dirty="0">
                <a:cs typeface="Gill Sans"/>
              </a:rPr>
              <a:t>: does not need a farm</a:t>
            </a:r>
            <a:r>
              <a:rPr lang="en-GB" sz="1900" dirty="0" smtClean="0">
                <a:cs typeface="Gill Sans"/>
              </a:rPr>
              <a:t>, uses </a:t>
            </a:r>
            <a:r>
              <a:rPr lang="en-GB" sz="1900" dirty="0">
                <a:cs typeface="Gill Sans"/>
              </a:rPr>
              <a:t>all the  </a:t>
            </a:r>
            <a:r>
              <a:rPr lang="en-GB" sz="1900" dirty="0" smtClean="0">
                <a:cs typeface="Gill Sans"/>
              </a:rPr>
              <a:t>  cores </a:t>
            </a:r>
            <a:r>
              <a:rPr lang="en-GB" sz="1900" dirty="0">
                <a:cs typeface="Gill Sans"/>
              </a:rPr>
              <a:t>on a desktop </a:t>
            </a:r>
            <a:r>
              <a:rPr lang="en-GB" sz="1900" dirty="0" smtClean="0">
                <a:cs typeface="Gill Sans"/>
              </a:rPr>
              <a:t>machine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672" y="2140423"/>
            <a:ext cx="2329328" cy="21693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364" r="981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1334" y="777217"/>
            <a:ext cx="2532984" cy="136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84" y="3375470"/>
            <a:ext cx="1987787" cy="15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881582"/>
            <a:ext cx="7085885" cy="406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b="1" dirty="0">
                <a:solidFill>
                  <a:prstClr val="black"/>
                </a:solidFill>
                <a:latin typeface="Gill Sans"/>
              </a:rPr>
              <a:t>Data analysis with ROOT “as a service”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500" dirty="0">
              <a:solidFill>
                <a:prstClr val="black"/>
              </a:solidFill>
              <a:latin typeface="Gill Sans"/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Interface: </a:t>
            </a:r>
            <a:r>
              <a:rPr lang="en-GB" sz="2000" dirty="0" err="1">
                <a:solidFill>
                  <a:prstClr val="black"/>
                </a:solidFill>
                <a:latin typeface="Gill Sans"/>
              </a:rPr>
              <a:t>Jupyter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Notebooks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endParaRPr lang="en-GB" sz="675" dirty="0">
              <a:solidFill>
                <a:srgbClr val="1F497D"/>
              </a:solidFill>
            </a:endParaRPr>
          </a:p>
          <a:p>
            <a:pPr lvl="0">
              <a:lnSpc>
                <a:spcPct val="110000"/>
              </a:lnSpc>
              <a:spcBef>
                <a:spcPct val="20000"/>
              </a:spcBef>
            </a:pPr>
            <a:r>
              <a:rPr lang="en-GB" sz="2000" i="1" dirty="0">
                <a:solidFill>
                  <a:prstClr val="black"/>
                </a:solidFill>
                <a:latin typeface="Gill Sans"/>
              </a:rPr>
              <a:t>Goals:</a:t>
            </a: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Use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ROOT only with a web browser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Platform independent ROOT-based data analysis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Calculations, input and results “in the </a:t>
            </a:r>
            <a:r>
              <a:rPr lang="en-GB" sz="1600" dirty="0">
                <a:solidFill>
                  <a:srgbClr val="0070C0"/>
                </a:solidFill>
                <a:latin typeface="Gill Sans"/>
              </a:rPr>
              <a:t>Cloud</a:t>
            </a:r>
            <a:r>
              <a:rPr lang="en-GB" sz="1600" dirty="0" smtClean="0">
                <a:solidFill>
                  <a:prstClr val="black"/>
                </a:solidFill>
                <a:latin typeface="Gill Sans"/>
              </a:rPr>
              <a:t>”</a:t>
            </a:r>
            <a:endParaRPr lang="en-US" sz="2000" dirty="0" smtClean="0"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Gill Sans"/>
              </a:rPr>
              <a:t>Allow </a:t>
            </a:r>
            <a:r>
              <a:rPr lang="en-GB" sz="2000" dirty="0">
                <a:solidFill>
                  <a:srgbClr val="0070C0"/>
                </a:solidFill>
                <a:latin typeface="Gill Sans"/>
              </a:rPr>
              <a:t>easy sharing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scientific results</a:t>
            </a:r>
            <a:r>
              <a:rPr lang="en-GB" sz="2000" dirty="0">
                <a:solidFill>
                  <a:srgbClr val="8064A2"/>
                </a:solidFill>
                <a:latin typeface="Gill Sans"/>
              </a:rPr>
              <a:t>: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 plots, data, code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GB" sz="1600" dirty="0">
                <a:solidFill>
                  <a:prstClr val="black"/>
                </a:solidFill>
                <a:latin typeface="Gill Sans"/>
              </a:rPr>
              <a:t>Through your </a:t>
            </a:r>
            <a:r>
              <a:rPr lang="en-GB" sz="1600" dirty="0" err="1">
                <a:solidFill>
                  <a:srgbClr val="0070C0"/>
                </a:solidFill>
                <a:latin typeface="Gill Sans"/>
              </a:rPr>
              <a:t>CERNBox</a:t>
            </a:r>
            <a:endParaRPr lang="en-GB" sz="1600" dirty="0">
              <a:solidFill>
                <a:srgbClr val="0070C0"/>
              </a:solidFill>
              <a:latin typeface="Gill Sans"/>
            </a:endParaRPr>
          </a:p>
          <a:p>
            <a:pPr marL="342900" lvl="0" indent="-342900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srgbClr val="0070C0"/>
                </a:solidFill>
                <a:latin typeface="Gill Sans"/>
              </a:rPr>
              <a:t>Simplify teaching </a:t>
            </a:r>
            <a:r>
              <a:rPr lang="en-GB" sz="2000" dirty="0">
                <a:solidFill>
                  <a:prstClr val="black"/>
                </a:solidFill>
                <a:latin typeface="Gill Sans"/>
              </a:rPr>
              <a:t>of data processing and programming</a:t>
            </a:r>
          </a:p>
          <a:p>
            <a:pPr lvl="0" algn="ctr">
              <a:lnSpc>
                <a:spcPct val="110000"/>
              </a:lnSpc>
              <a:spcBef>
                <a:spcPts val="750"/>
              </a:spcBef>
            </a:pPr>
            <a:r>
              <a:rPr lang="en-GB" sz="2000" dirty="0">
                <a:solidFill>
                  <a:srgbClr val="0070C0"/>
                </a:solidFill>
                <a:latin typeface="Gill Sans"/>
                <a:hlinkClick r:id="rId2"/>
              </a:rPr>
              <a:t>http://</a:t>
            </a:r>
            <a:r>
              <a:rPr lang="en-GB" sz="2000" dirty="0" smtClean="0">
                <a:solidFill>
                  <a:srgbClr val="0070C0"/>
                </a:solidFill>
                <a:latin typeface="Gill Sans"/>
                <a:hlinkClick r:id="rId2"/>
              </a:rPr>
              <a:t>swan001.cern.ch</a:t>
            </a:r>
            <a:endParaRPr lang="en-GB" sz="2000" dirty="0">
              <a:solidFill>
                <a:srgbClr val="0070C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SWAN Service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ROOT Summer Student Tutorial 2016</a:t>
            </a:r>
            <a:endParaRPr lang="en-GB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52" y="1290821"/>
            <a:ext cx="828675" cy="828675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883" y="2591035"/>
            <a:ext cx="781050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56" y="2505066"/>
            <a:ext cx="561975" cy="5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977" y="3733303"/>
            <a:ext cx="994862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563" y="881582"/>
            <a:ext cx="1859414" cy="14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5" y="1045470"/>
            <a:ext cx="3321887" cy="361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800" y="958850"/>
            <a:ext cx="5751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ROOT web site: </a:t>
            </a:r>
            <a:r>
              <a:rPr lang="en-US" sz="2000" b="1" dirty="0" smtClean="0">
                <a:latin typeface="Gill Sans"/>
              </a:rPr>
              <a:t>the </a:t>
            </a:r>
            <a:r>
              <a:rPr lang="en-US" sz="2000" dirty="0" smtClean="0">
                <a:latin typeface="Gill Sans"/>
              </a:rPr>
              <a:t>source of information and help for ROOT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 beginners and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Downloads, installation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Documentation of all ROOT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Manuals, tutorials, presentations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Forum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…</a:t>
            </a:r>
          </a:p>
          <a:p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We propose to do a quick tour of the web site</a:t>
            </a:r>
            <a:endParaRPr lang="en-US" sz="2000" dirty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Don’t hesitate to use it, even today!</a:t>
            </a:r>
          </a:p>
          <a:p>
            <a:endParaRPr lang="en-US" sz="2000" dirty="0" smtClean="0"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root.cern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00403" y="2629787"/>
            <a:ext cx="1197345" cy="276446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Course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516626"/>
            <a:ext cx="87631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is an introductory ROOT Workshop.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/>
              <a:t>Objectives: 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basic I/O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Learn</a:t>
            </a:r>
            <a:r>
              <a:rPr lang="es-ES" sz="2000" dirty="0" smtClean="0"/>
              <a:t> </a:t>
            </a:r>
            <a:r>
              <a:rPr lang="es-ES" sz="2000" dirty="0" err="1" smtClean="0"/>
              <a:t>about</a:t>
            </a:r>
            <a:r>
              <a:rPr lang="es-ES" sz="2000" dirty="0" smtClean="0"/>
              <a:t> SWAN and </a:t>
            </a:r>
            <a:r>
              <a:rPr lang="es-ES" sz="2000" dirty="0" err="1" smtClean="0"/>
              <a:t>Jupyter</a:t>
            </a:r>
            <a:r>
              <a:rPr lang="es-ES" sz="2000" dirty="0" smtClean="0"/>
              <a:t> notebooks</a:t>
            </a:r>
            <a:endParaRPr lang="en-US" sz="2000" dirty="0" smtClean="0"/>
          </a:p>
          <a:p>
            <a:endParaRPr lang="en-US" sz="1600" dirty="0"/>
          </a:p>
          <a:p>
            <a:r>
              <a:rPr lang="en-US" sz="2000" b="1" dirty="0" smtClean="0"/>
              <a:t>Format: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Slides treating the most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Hands on exercises proposed during the exposition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Few Q/A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812801"/>
            <a:ext cx="90170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What could be the advantage of learning this </a:t>
            </a:r>
            <a:r>
              <a:rPr lang="en-GB" sz="2400" i="1" dirty="0">
                <a:cs typeface="Gill Sans"/>
              </a:rPr>
              <a:t>s</a:t>
            </a:r>
            <a:r>
              <a:rPr lang="en-GB" sz="2400" i="1" dirty="0" smtClean="0">
                <a:cs typeface="Gill Sans"/>
              </a:rPr>
              <a:t>oftware technology </a:t>
            </a:r>
            <a:r>
              <a:rPr lang="en-GB" sz="2400" dirty="0" smtClean="0">
                <a:cs typeface="Gill Sans"/>
              </a:rPr>
              <a:t>?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1. </a:t>
            </a:r>
            <a:r>
              <a:rPr lang="en-GB" sz="2400" dirty="0">
                <a:cs typeface="Gill Sans"/>
              </a:rPr>
              <a:t>Y</a:t>
            </a:r>
            <a:r>
              <a:rPr lang="en-GB" sz="2400" dirty="0" smtClean="0">
                <a:cs typeface="Gill Sans"/>
              </a:rPr>
              <a:t>ou have all the tools to process, store, analyse and visualise data in one single kit.</a:t>
            </a: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! 2. </a:t>
            </a:r>
            <a:r>
              <a:rPr lang="en-GB" sz="2400" dirty="0" smtClean="0">
                <a:cs typeface="Gill Sans"/>
              </a:rPr>
              <a:t>You join a huge users</a:t>
            </a:r>
            <a:r>
              <a:rPr lang="en-US" sz="2400" dirty="0" smtClean="0">
                <a:cs typeface="Gill Sans"/>
              </a:rPr>
              <a:t>’ </a:t>
            </a:r>
            <a:r>
              <a:rPr lang="en-GB" sz="2400" dirty="0" smtClean="0">
                <a:cs typeface="Gill Sans"/>
              </a:rPr>
              <a:t>community, and a very supportive team of core developers</a:t>
            </a: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b="1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</a:t>
            </a:r>
            <a:r>
              <a:rPr lang="en-GB" sz="2400" i="1" dirty="0">
                <a:cs typeface="Gill Sans"/>
              </a:rPr>
              <a:t>C++ and not a scripting </a:t>
            </a:r>
            <a:r>
              <a:rPr lang="en-GB" sz="2400" i="1" dirty="0" smtClean="0">
                <a:cs typeface="Gill Sans"/>
              </a:rPr>
              <a:t>language ?</a:t>
            </a:r>
            <a:endParaRPr lang="en-GB" sz="2400" i="1" dirty="0">
              <a:cs typeface="Gill Sans"/>
            </a:endParaRPr>
          </a:p>
          <a:p>
            <a:r>
              <a:rPr lang="en-GB" sz="2400" b="1" dirty="0">
                <a:solidFill>
                  <a:srgbClr val="C0504D"/>
                </a:solidFill>
                <a:cs typeface="Gill Sans"/>
              </a:rPr>
              <a:t>!</a:t>
            </a:r>
            <a:r>
              <a:rPr lang="en-GB" sz="2400" dirty="0" smtClean="0">
                <a:solidFill>
                  <a:srgbClr val="C0504D"/>
                </a:solidFill>
                <a:cs typeface="Gill Sans"/>
              </a:rPr>
              <a:t> </a:t>
            </a:r>
            <a:r>
              <a:rPr lang="en-GB" sz="2400" dirty="0" smtClean="0">
                <a:cs typeface="Gill Sans"/>
              </a:rPr>
              <a:t>Performance. </a:t>
            </a:r>
            <a:r>
              <a:rPr lang="en-GB" sz="2400" dirty="0">
                <a:cs typeface="Gill Sans"/>
              </a:rPr>
              <a:t>Support for </a:t>
            </a:r>
            <a:r>
              <a:rPr lang="en-GB" sz="2400" dirty="0" smtClean="0">
                <a:cs typeface="Gill Sans"/>
              </a:rPr>
              <a:t>languages like Python</a:t>
            </a:r>
            <a:endParaRPr lang="en-GB" sz="2400" dirty="0">
              <a:cs typeface="Gill Sans"/>
            </a:endParaRPr>
          </a:p>
          <a:p>
            <a:endParaRPr lang="en-GB" sz="2400" dirty="0" smtClean="0">
              <a:cs typeface="Gill Sans"/>
            </a:endParaRPr>
          </a:p>
          <a:p>
            <a:r>
              <a:rPr lang="en-GB" sz="2400" b="1" dirty="0" smtClean="0">
                <a:solidFill>
                  <a:srgbClr val="C0504D"/>
                </a:solidFill>
                <a:cs typeface="Gill Sans"/>
              </a:rPr>
              <a:t>?</a:t>
            </a:r>
            <a:r>
              <a:rPr lang="en-GB" sz="2400" dirty="0" smtClean="0">
                <a:cs typeface="Gill Sans"/>
              </a:rPr>
              <a:t> </a:t>
            </a:r>
            <a:r>
              <a:rPr lang="en-GB" sz="2400" i="1" dirty="0" smtClean="0">
                <a:cs typeface="Gill Sans"/>
              </a:rPr>
              <a:t>Why prompt and libraries </a:t>
            </a:r>
            <a:r>
              <a:rPr lang="en-GB" sz="2400" i="1" dirty="0">
                <a:cs typeface="Gill Sans"/>
              </a:rPr>
              <a:t>instead of a </a:t>
            </a:r>
            <a:r>
              <a:rPr lang="en-GB" sz="2400" i="1" dirty="0" smtClean="0">
                <a:cs typeface="Gill Sans"/>
              </a:rPr>
              <a:t>GUI ?</a:t>
            </a:r>
            <a:endParaRPr lang="en-GB" sz="2400" i="1" dirty="0">
              <a:cs typeface="Gill Sans"/>
            </a:endParaRPr>
          </a:p>
          <a:p>
            <a:r>
              <a:rPr lang="en-GB" sz="2400" b="1" dirty="0" smtClean="0">
                <a:solidFill>
                  <a:schemeClr val="accent2"/>
                </a:solidFill>
                <a:cs typeface="Gill Sans"/>
              </a:rPr>
              <a:t>!</a:t>
            </a:r>
            <a:r>
              <a:rPr lang="en-GB" sz="2400" dirty="0" smtClean="0">
                <a:cs typeface="Gill Sans"/>
              </a:rPr>
              <a:t> ROOT </a:t>
            </a:r>
            <a:r>
              <a:rPr lang="en-GB" sz="2400" dirty="0">
                <a:cs typeface="Gill Sans"/>
              </a:rPr>
              <a:t>is a programming framework, not an </a:t>
            </a:r>
            <a:r>
              <a:rPr lang="en-GB" sz="2400" dirty="0" smtClean="0">
                <a:cs typeface="Gill Sans"/>
              </a:rPr>
              <a:t>office </a:t>
            </a:r>
            <a:r>
              <a:rPr lang="en-GB" sz="2400" dirty="0">
                <a:cs typeface="Gill Sans"/>
              </a:rPr>
              <a:t>suite.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http://www.questionsonislam.com/sites/default/files/planet-earth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8000" l="18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661" y="1154113"/>
            <a:ext cx="3629025" cy="362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C++ From 10.000 Km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" y="723900"/>
            <a:ext cx="902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Compiled, strongly typed language</a:t>
            </a:r>
            <a:r>
              <a:rPr lang="en-US" sz="2000" dirty="0" smtClean="0"/>
              <a:t>, allows to get the best </a:t>
            </a:r>
            <a:r>
              <a:rPr lang="en-US" sz="2000" dirty="0" smtClean="0">
                <a:solidFill>
                  <a:schemeClr val="accent1"/>
                </a:solidFill>
              </a:rPr>
              <a:t>performance </a:t>
            </a:r>
            <a:r>
              <a:rPr lang="en-US" sz="2000" dirty="0" smtClean="0"/>
              <a:t>from the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Allows object orientation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Generic programming: 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Explicit memory management (pointers)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Main </a:t>
            </a:r>
            <a:r>
              <a:rPr lang="en-US" sz="2000" dirty="0"/>
              <a:t>language of </a:t>
            </a:r>
            <a:r>
              <a:rPr lang="en-US" sz="2000" dirty="0" smtClean="0"/>
              <a:t>HEP</a:t>
            </a:r>
            <a:r>
              <a:rPr lang="en-US" sz="2000" dirty="0"/>
              <a:t> </a:t>
            </a:r>
            <a:r>
              <a:rPr lang="en-US" sz="2000" dirty="0" smtClean="0"/>
              <a:t>(together with Python</a:t>
            </a:r>
            <a:r>
              <a:rPr lang="en-US" sz="2000" dirty="0"/>
              <a:t>)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the 90s nearly all legacy FORTRAN HEP code has been migrated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Reduce costs of management of large codebases </a:t>
            </a:r>
            <a:r>
              <a:rPr lang="en-US" sz="2000" dirty="0"/>
              <a:t>(</a:t>
            </a:r>
            <a:r>
              <a:rPr lang="en-US" sz="2000" dirty="0" smtClean="0"/>
              <a:t>millions of lines of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 groups of hundreds of active developers</a:t>
            </a:r>
          </a:p>
          <a:p>
            <a:endParaRPr lang="en-US" sz="2000" dirty="0"/>
          </a:p>
        </p:txBody>
      </p:sp>
      <p:pic>
        <p:nvPicPr>
          <p:cNvPr id="2050" name="Picture 2" descr="http://www.stroustrup.com/4thEngli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91" y="1150668"/>
            <a:ext cx="1496623" cy="182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Some Useful Terms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1160972"/>
            <a:ext cx="9023350" cy="367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“class” </a:t>
            </a:r>
            <a:r>
              <a:rPr lang="en-US" sz="2000" dirty="0"/>
              <a:t>is </a:t>
            </a:r>
            <a:r>
              <a:rPr lang="en-US" sz="2000" dirty="0" smtClean="0"/>
              <a:t>an entity which encapsulate “data” and “actions” on it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“data” is represented by the </a:t>
            </a:r>
            <a:r>
              <a:rPr lang="en-US" sz="2000" i="1" dirty="0" smtClean="0"/>
              <a:t>data members</a:t>
            </a:r>
            <a:r>
              <a:rPr lang="en-US" sz="2000" dirty="0"/>
              <a:t> </a:t>
            </a:r>
            <a:r>
              <a:rPr lang="en-US" sz="2000" dirty="0" smtClean="0"/>
              <a:t>(“variables of </a:t>
            </a:r>
            <a:r>
              <a:rPr lang="en-US" sz="2000" dirty="0"/>
              <a:t>the class”)</a:t>
            </a:r>
            <a:endParaRPr lang="en-US" sz="2000" i="1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“actions” are </a:t>
            </a:r>
            <a:r>
              <a:rPr lang="en-US" sz="2000" dirty="0" smtClean="0"/>
              <a:t>expressed by the </a:t>
            </a:r>
            <a:r>
              <a:rPr lang="en-US" sz="2000" i="1" dirty="0" smtClean="0"/>
              <a:t>class methods </a:t>
            </a:r>
            <a:r>
              <a:rPr lang="en-US" sz="2000" dirty="0" smtClean="0"/>
              <a:t>(“functions of the class”)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One </a:t>
            </a:r>
            <a:r>
              <a:rPr lang="en-US" sz="2000" i="1" dirty="0" smtClean="0"/>
              <a:t>calls/invokes </a:t>
            </a:r>
            <a:r>
              <a:rPr lang="en-US" sz="2000" dirty="0" smtClean="0"/>
              <a:t>a method which can have zero or more arguments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i="1" dirty="0" smtClean="0"/>
              <a:t>object</a:t>
            </a:r>
            <a:r>
              <a:rPr lang="en-US" sz="2000" dirty="0" smtClean="0"/>
              <a:t> is an instance of a </a:t>
            </a:r>
            <a:r>
              <a:rPr lang="en-US" sz="2000" i="1" dirty="0" smtClean="0"/>
              <a:t>class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An object is created by a special method, the </a:t>
            </a:r>
            <a:r>
              <a:rPr lang="en-US" sz="2000" i="1" dirty="0" smtClean="0"/>
              <a:t>constructor</a:t>
            </a:r>
            <a:r>
              <a:rPr lang="en-US" sz="2000" dirty="0" smtClean="0"/>
              <a:t>. There can be more than one constructor, e.g.:</a:t>
            </a:r>
            <a:endParaRPr lang="en-US" sz="2000" i="1" dirty="0" smtClean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TH1F(); // default constructor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onsolas"/>
              </a:rPr>
              <a:t>TH1F </a:t>
            </a:r>
            <a:r>
              <a:rPr lang="en-US" sz="1600" dirty="0" err="1" smtClean="0">
                <a:cs typeface="Consolas"/>
              </a:rPr>
              <a:t>histo</a:t>
            </a:r>
            <a:r>
              <a:rPr lang="en-US" sz="1600" dirty="0" smtClean="0">
                <a:cs typeface="Consolas"/>
              </a:rPr>
              <a:t> = TH1F(“</a:t>
            </a:r>
            <a:r>
              <a:rPr lang="en-US" sz="1600" dirty="0" err="1" smtClean="0">
                <a:cs typeface="Consolas"/>
              </a:rPr>
              <a:t>histName</a:t>
            </a:r>
            <a:r>
              <a:rPr lang="en-US" sz="1600" dirty="0" smtClean="0">
                <a:cs typeface="Consolas"/>
              </a:rPr>
              <a:t>”, “</a:t>
            </a:r>
            <a:r>
              <a:rPr lang="en-US" sz="1600" dirty="0" err="1" smtClean="0">
                <a:cs typeface="Consolas"/>
              </a:rPr>
              <a:t>HistTitle</a:t>
            </a:r>
            <a:r>
              <a:rPr lang="en-US" sz="1600" dirty="0" smtClean="0">
                <a:cs typeface="Consolas"/>
              </a:rPr>
              <a:t>”, 64, 0, 64); // with </a:t>
            </a:r>
            <a:r>
              <a:rPr lang="en-US" sz="1600" dirty="0" err="1" smtClean="0">
                <a:cs typeface="Consolas"/>
              </a:rPr>
              <a:t>params</a:t>
            </a:r>
            <a:endParaRPr lang="en-US" sz="1600" dirty="0" smtClean="0">
              <a:cs typeface="Consola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4573786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-&gt; and .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1" y="825500"/>
            <a:ext cx="9023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</a:rPr>
              <a:t>The </a:t>
            </a: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 and </a:t>
            </a: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 </a:t>
            </a:r>
            <a:r>
              <a:rPr lang="en-US" sz="2400" i="1" dirty="0" smtClean="0">
                <a:latin typeface="Gill Sans"/>
              </a:rPr>
              <a:t>operators </a:t>
            </a:r>
            <a:r>
              <a:rPr lang="en-US" sz="2400" dirty="0" smtClean="0">
                <a:latin typeface="Gill Sans"/>
              </a:rPr>
              <a:t>are used to access methods and members of objects and pointers to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Dot</a:t>
            </a:r>
            <a:r>
              <a:rPr lang="en-US" sz="2400" dirty="0" smtClean="0">
                <a:latin typeface="Gill Sans"/>
              </a:rPr>
              <a:t>: to access methods and members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Gill Sans"/>
              </a:rPr>
              <a:t>Arrow</a:t>
            </a:r>
            <a:r>
              <a:rPr lang="en-US" sz="2400" dirty="0" smtClean="0">
                <a:latin typeface="Gill Sans"/>
              </a:rPr>
              <a:t>: to access methods and members of pointers to objects</a:t>
            </a:r>
          </a:p>
          <a:p>
            <a:r>
              <a:rPr lang="en-US" sz="2400" dirty="0" smtClean="0">
                <a:latin typeface="Gill Sans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 smtClean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629797"/>
            <a:ext cx="799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the language is somehow approximate but certainly ok for this lecture</a:t>
            </a:r>
            <a:endParaRPr lang="en-GB" sz="1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9339" y="2741950"/>
            <a:ext cx="7890392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</a:t>
            </a:r>
            <a:r>
              <a:rPr lang="nl-NL" sz="2000" dirty="0" err="1" smtClean="0">
                <a:latin typeface="Consolas"/>
              </a:rPr>
              <a:t>myClassInstance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 smtClean="0">
                <a:latin typeface="Consolas"/>
              </a:rPr>
              <a:t>myName</a:t>
            </a:r>
            <a:r>
              <a:rPr lang="nl-NL" sz="2000" dirty="0" smtClean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myClassInstance.GetName</a:t>
            </a:r>
            <a:r>
              <a:rPr lang="nl-NL" sz="2000" dirty="0" smtClean="0">
                <a:latin typeface="Consolas"/>
              </a:rPr>
              <a:t>();</a:t>
            </a:r>
          </a:p>
          <a:p>
            <a:pPr>
              <a:spcBef>
                <a:spcPct val="20000"/>
              </a:spcBef>
            </a:pPr>
            <a:endParaRPr lang="nl-NL" sz="2000" dirty="0" smtClean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</a:t>
            </a:r>
            <a:r>
              <a:rPr lang="nl-NL" sz="2000" dirty="0" smtClean="0">
                <a:latin typeface="Consolas"/>
              </a:rPr>
              <a:t> *</a:t>
            </a: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 = new </a:t>
            </a:r>
            <a:r>
              <a:rPr lang="nl-NL" sz="2000" dirty="0" err="1">
                <a:latin typeface="Consolas"/>
              </a:rPr>
              <a:t>MyClass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(“</a:t>
            </a:r>
            <a:r>
              <a:rPr lang="nl-NL" sz="2000" dirty="0" err="1">
                <a:latin typeface="Consolas"/>
              </a:rPr>
              <a:t>myName</a:t>
            </a:r>
            <a:r>
              <a:rPr lang="nl-NL" sz="2000" dirty="0">
                <a:latin typeface="Consolas"/>
              </a:rPr>
              <a:t>”);</a:t>
            </a:r>
          </a:p>
          <a:p>
            <a:pPr>
              <a:spcBef>
                <a:spcPct val="20000"/>
              </a:spcBef>
            </a:pPr>
            <a:r>
              <a:rPr lang="nl-NL" sz="2000" dirty="0" err="1" smtClean="0">
                <a:latin typeface="Consolas"/>
              </a:rPr>
              <a:t>myClassInstancePtr</a:t>
            </a:r>
            <a:r>
              <a:rPr lang="nl-NL" sz="2000" dirty="0" smtClean="0">
                <a:latin typeface="Consolas"/>
              </a:rPr>
              <a:t>-&gt;</a:t>
            </a:r>
            <a:r>
              <a:rPr lang="nl-NL" sz="2000" dirty="0" err="1" smtClean="0">
                <a:latin typeface="Consolas"/>
              </a:rPr>
              <a:t>GetName</a:t>
            </a:r>
            <a:r>
              <a:rPr lang="nl-NL" sz="2000" dirty="0" smtClean="0">
                <a:latin typeface="Consolas"/>
              </a:rPr>
              <a:t>();</a:t>
            </a:r>
            <a:endParaRPr lang="nl-NL" sz="2000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0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4837"/>
            <a:ext cx="9144000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ROOT as a Calculator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ROOT as Function Plotter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Plotting Measurements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Interactive ROOT Section</a:t>
            </a:r>
          </a:p>
          <a:p>
            <a:pPr algn="ctr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Basics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Let’s Fire Up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0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ROOT Prompt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C++ is a compiled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compiler is used to translate source code into machine instructions</a:t>
            </a:r>
          </a:p>
          <a:p>
            <a:endParaRPr lang="en-US" sz="2000" dirty="0" smtClean="0"/>
          </a:p>
          <a:p>
            <a:r>
              <a:rPr lang="en-US" sz="2000" dirty="0" smtClean="0"/>
              <a:t>ROOT provides a C++ </a:t>
            </a:r>
            <a:r>
              <a:rPr lang="en-US" sz="2000" b="1" dirty="0" smtClean="0"/>
              <a:t>interpreter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 C++, without the need of a compiler, like Python, Ruby, Haskell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Allows reflection (inspect at runtime layout of classes)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started with the command: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interactive shell is also called “ROOT prompt” or “ROOT interactive prompt”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41827" y="3125985"/>
            <a:ext cx="13335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 smtClean="0">
                <a:latin typeface="Consolas"/>
              </a:rPr>
              <a:t>root</a:t>
            </a:r>
            <a:endParaRPr lang="nl-NL" sz="2000" b="1" dirty="0">
              <a:latin typeface="Consola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" y="882650"/>
            <a:ext cx="701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"/>
                <a:cs typeface="Arial"/>
              </a:rPr>
              <a:t>ROOT interactive </a:t>
            </a:r>
            <a:r>
              <a:rPr lang="en-US" sz="2000" dirty="0" smtClean="0">
                <a:latin typeface="Gill Sans"/>
                <a:cs typeface="Arial"/>
              </a:rPr>
              <a:t>prompt can be used as an advanced calculator 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0236" y="1422400"/>
            <a:ext cx="3479800" cy="298543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[0] 1+1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[1] 2*(4+2)/12.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[2] </a:t>
            </a:r>
            <a:r>
              <a:rPr lang="nl-NL" sz="2000" dirty="0" err="1">
                <a:latin typeface="Consolas"/>
              </a:rPr>
              <a:t>sqrt</a:t>
            </a:r>
            <a:r>
              <a:rPr lang="nl-NL" sz="2000" dirty="0">
                <a:latin typeface="Consolas"/>
              </a:rPr>
              <a:t>(3.)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1.73205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[3] 1 &gt; 2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bool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false</a:t>
            </a:r>
            <a:endParaRPr lang="nl-NL" sz="2000" dirty="0" smtClean="0">
              <a:latin typeface="Consola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06950" y="3251200"/>
            <a:ext cx="3727450" cy="150810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::Pi()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3.14159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[5]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::Erf(.2)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</a:t>
            </a:r>
            <a:r>
              <a:rPr lang="nl-NL" sz="2000" dirty="0" smtClean="0">
                <a:latin typeface="Consolas"/>
              </a:rPr>
              <a:t>0.222703</a:t>
            </a:r>
            <a:endParaRPr lang="en-US" sz="2000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1803400"/>
            <a:ext cx="516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ROOT </a:t>
            </a:r>
            <a:r>
              <a:rPr lang="en-US" sz="2000" dirty="0" smtClean="0"/>
              <a:t>allows not </a:t>
            </a:r>
            <a:r>
              <a:rPr lang="en-US" sz="2000" dirty="0"/>
              <a:t>only to type in </a:t>
            </a:r>
            <a:r>
              <a:rPr lang="en-US" sz="2000" b="1" dirty="0"/>
              <a:t>C++ statements</a:t>
            </a:r>
            <a:r>
              <a:rPr lang="en-US" sz="2000" dirty="0"/>
              <a:t>, </a:t>
            </a:r>
            <a:r>
              <a:rPr lang="en-US" sz="2000" dirty="0" smtClean="0"/>
              <a:t>but </a:t>
            </a:r>
            <a:r>
              <a:rPr lang="en-US" sz="2000" dirty="0"/>
              <a:t>also advanced </a:t>
            </a:r>
            <a:r>
              <a:rPr lang="en-US" sz="2000" b="1" dirty="0"/>
              <a:t>mathematical functions</a:t>
            </a:r>
            <a:r>
              <a:rPr lang="en-US" sz="2000" dirty="0"/>
              <a:t>, </a:t>
            </a:r>
            <a:r>
              <a:rPr lang="en-US" sz="2000" dirty="0" smtClean="0"/>
              <a:t>which </a:t>
            </a:r>
            <a:r>
              <a:rPr lang="en-US" sz="2000" dirty="0"/>
              <a:t>live in the </a:t>
            </a:r>
            <a:r>
              <a:rPr lang="en-US" sz="2000" dirty="0" err="1"/>
              <a:t>TMath</a:t>
            </a:r>
            <a:r>
              <a:rPr lang="en-US" sz="2000" dirty="0"/>
              <a:t> namespace.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02500" y="1193800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/>
                </a:solidFill>
              </a:rPr>
              <a:t>Try it!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10" y="1466790"/>
            <a:ext cx="4159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we </a:t>
            </a:r>
            <a:r>
              <a:rPr lang="en-US" sz="2000" dirty="0" smtClean="0"/>
              <a:t>make a </a:t>
            </a:r>
            <a:r>
              <a:rPr lang="en-US" sz="2000" dirty="0"/>
              <a:t>step forward.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</a:t>
            </a:r>
            <a:r>
              <a:rPr lang="en-US" sz="2000" dirty="0" smtClean="0"/>
              <a:t>eclare </a:t>
            </a:r>
            <a:r>
              <a:rPr lang="en-US" sz="2000" b="1" dirty="0"/>
              <a:t>variables </a:t>
            </a:r>
            <a:r>
              <a:rPr lang="en-US" sz="2000" dirty="0" smtClean="0"/>
              <a:t>and </a:t>
            </a:r>
            <a:r>
              <a:rPr lang="en-US" sz="2000" dirty="0"/>
              <a:t>used a </a:t>
            </a:r>
            <a:r>
              <a:rPr lang="en-US" sz="2000" b="1" i="1" dirty="0"/>
              <a:t>for</a:t>
            </a:r>
            <a:r>
              <a:rPr lang="en-US" sz="2000" dirty="0"/>
              <a:t> control structure.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cs typeface="Arial"/>
              </a:rPr>
              <a:t>Tab-completion is available. Try it.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127097" y="1059420"/>
            <a:ext cx="3759139" cy="2246769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[6] double x=.5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5.00000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[7] int N=30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(int) 30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[8] double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=</a:t>
            </a:r>
            <a:r>
              <a:rPr lang="nl-NL" sz="2000" dirty="0">
                <a:latin typeface="Consolas"/>
              </a:rPr>
              <a:t>0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(double) </a:t>
            </a:r>
            <a:r>
              <a:rPr lang="nl-NL" sz="2000" dirty="0" smtClean="0">
                <a:latin typeface="Consolas"/>
              </a:rPr>
              <a:t>0.00000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3543300"/>
            <a:ext cx="8594725" cy="1138773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[9] </a:t>
            </a:r>
            <a:r>
              <a:rPr lang="nl-NL" sz="2000" dirty="0" err="1">
                <a:latin typeface="Consolas"/>
              </a:rPr>
              <a:t>for</a:t>
            </a:r>
            <a:r>
              <a:rPr lang="nl-NL" sz="2000" dirty="0">
                <a:latin typeface="Consolas"/>
              </a:rPr>
              <a:t> (int i=0;i&lt;N;++i</a:t>
            </a:r>
            <a:r>
              <a:rPr lang="nl-NL" sz="2000" dirty="0" smtClean="0">
                <a:latin typeface="Consolas"/>
              </a:rPr>
              <a:t>) 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+=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::Power(</a:t>
            </a:r>
            <a:r>
              <a:rPr lang="nl-NL" sz="2000" dirty="0" err="1">
                <a:latin typeface="Consolas"/>
              </a:rPr>
              <a:t>x,i</a:t>
            </a:r>
            <a:r>
              <a:rPr lang="nl-NL" sz="2000" dirty="0">
                <a:latin typeface="Consolas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[10] </a:t>
            </a:r>
            <a:r>
              <a:rPr lang="nl-NL" sz="2000" dirty="0" err="1">
                <a:latin typeface="Consolas"/>
              </a:rPr>
              <a:t>TMath</a:t>
            </a:r>
            <a:r>
              <a:rPr lang="nl-NL" sz="2000" dirty="0">
                <a:latin typeface="Consolas"/>
              </a:rPr>
              <a:t>::</a:t>
            </a:r>
            <a:r>
              <a:rPr lang="nl-NL" sz="2000" dirty="0" err="1">
                <a:latin typeface="Consolas"/>
              </a:rPr>
              <a:t>Abs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gs</a:t>
            </a:r>
            <a:r>
              <a:rPr lang="nl-NL" sz="2000" dirty="0" smtClean="0">
                <a:latin typeface="Consolas"/>
              </a:rPr>
              <a:t> - </a:t>
            </a:r>
            <a:r>
              <a:rPr lang="nl-NL" sz="2000" dirty="0">
                <a:latin typeface="Consolas"/>
              </a:rPr>
              <a:t>(1-TMath::Power(x,N-1))/(1-x))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Double_t</a:t>
            </a:r>
            <a:r>
              <a:rPr lang="nl-NL" sz="2000" dirty="0">
                <a:latin typeface="Consolas"/>
              </a:rPr>
              <a:t>) 1.862645e-09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Calculator++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3739106"/>
            <a:ext cx="89027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Two release series of ROOT are available: ROOT5 and ROOT6</a:t>
            </a:r>
          </a:p>
          <a:p>
            <a:pPr algn="ctr"/>
            <a:r>
              <a:rPr lang="en-US" sz="2400" b="1" dirty="0" smtClean="0"/>
              <a:t>This lecture refers to ROOT6, version 6.06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This Tutorial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slides are supported by the </a:t>
            </a:r>
            <a:r>
              <a:rPr lang="en-US" sz="2000" b="1" dirty="0" smtClean="0"/>
              <a:t>“ROOT Primer”</a:t>
            </a:r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Introductory booklet (~60 pages)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Available on the ROOT website (html, </a:t>
            </a:r>
            <a:r>
              <a:rPr lang="en-US" sz="2000" dirty="0" err="1" smtClean="0"/>
              <a:t>epub</a:t>
            </a:r>
            <a:r>
              <a:rPr lang="en-US" sz="2000" dirty="0" smtClean="0"/>
              <a:t>, pdf): </a:t>
            </a:r>
            <a:r>
              <a:rPr lang="en-US" sz="1400" dirty="0" smtClean="0">
                <a:hlinkClick r:id="rId2"/>
              </a:rPr>
              <a:t>https://root.cern.ch/guides/primer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Code examples can be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with the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Notebooks available at: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swan.web.cern.ch/content/root-primer</a:t>
            </a:r>
            <a:endParaRPr lang="en-US" sz="2000" dirty="0" smtClean="0"/>
          </a:p>
          <a:p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Signaled with name and the sign:                  followed by the notebook’s name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989" y="284348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5950" y="1781096"/>
            <a:ext cx="29718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[</a:t>
            </a:r>
            <a:r>
              <a:rPr lang="nl-NL" sz="2000" dirty="0" smtClean="0">
                <a:latin typeface="Consolas"/>
              </a:rPr>
              <a:t>1] .&lt;</a:t>
            </a:r>
            <a:r>
              <a:rPr lang="nl-NL" sz="2000" dirty="0" err="1" smtClean="0">
                <a:latin typeface="Consolas"/>
              </a:rPr>
              <a:t>command</a:t>
            </a:r>
            <a:r>
              <a:rPr lang="nl-NL" sz="2000" dirty="0" smtClean="0">
                <a:latin typeface="Consolas"/>
              </a:rPr>
              <a:t>&gt;</a:t>
            </a:r>
            <a:endParaRPr lang="nl-NL" sz="2000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6961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Special commands which are not C++ can be typed at the prompt, they start with a “.”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" y="2603500"/>
            <a:ext cx="8743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quit root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.q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issue a shell command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.!&lt;</a:t>
            </a:r>
            <a:r>
              <a:rPr lang="en-US" sz="2000" dirty="0" err="1">
                <a:solidFill>
                  <a:srgbClr val="C00000"/>
                </a:solidFill>
                <a:cs typeface="Consolas" panose="020B0609020204030204" pitchFamily="49" charset="0"/>
              </a:rPr>
              <a:t>OS_command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endParaRPr lang="en-US" sz="2000" dirty="0" smtClean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load a macro use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.L &lt;</a:t>
            </a:r>
            <a:r>
              <a:rPr lang="en-US" sz="2000" dirty="0" err="1" smtClean="0">
                <a:solidFill>
                  <a:srgbClr val="C00000"/>
                </a:solidFill>
                <a:cs typeface="Consolas" panose="020B0609020204030204" pitchFamily="49" charset="0"/>
              </a:rPr>
              <a:t>file_name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&gt;</a:t>
            </a:r>
            <a:r>
              <a:rPr lang="en-US" sz="2000" dirty="0" smtClean="0">
                <a:solidFill>
                  <a:srgbClr val="C00000"/>
                </a:solidFill>
                <a:cs typeface="Gill Sans"/>
              </a:rPr>
              <a:t> </a:t>
            </a:r>
            <a:r>
              <a:rPr lang="en-US" sz="1600" dirty="0" smtClean="0">
                <a:cs typeface="Gill Sans"/>
              </a:rPr>
              <a:t>(see following slides about macros)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.help</a:t>
            </a:r>
            <a:r>
              <a:rPr lang="en-US" sz="2000" dirty="0" smtClean="0">
                <a:solidFill>
                  <a:srgbClr val="C00000"/>
                </a:solidFill>
                <a:cs typeface="Courier"/>
              </a:rPr>
              <a:t>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C00000"/>
                </a:solidFill>
                <a:cs typeface="Consolas" panose="020B0609020204030204" pitchFamily="49" charset="0"/>
              </a:rPr>
              <a:t>.</a:t>
            </a:r>
            <a:r>
              <a:rPr lang="en-US" sz="2000" dirty="0" smtClean="0">
                <a:solidFill>
                  <a:srgbClr val="C00000"/>
                </a:solidFill>
                <a:cs typeface="Consolas" panose="020B0609020204030204" pitchFamily="49" charset="0"/>
              </a:rPr>
              <a:t>?</a:t>
            </a:r>
            <a:r>
              <a:rPr lang="en-US" sz="2000" dirty="0" smtClean="0">
                <a:cs typeface="Courier"/>
              </a:rPr>
              <a:t> </a:t>
            </a:r>
            <a:r>
              <a:rPr lang="en-US" sz="2000" dirty="0" smtClean="0"/>
              <a:t>gives the full list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Interlude: Controlling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n-US" sz="2000" dirty="0" smtClean="0">
                <a:ea typeface="Courier" charset="0"/>
                <a:cs typeface="Courier" charset="0"/>
              </a:rPr>
              <a:t>x</a:t>
            </a:r>
            <a:r>
              <a:rPr lang="en-US" sz="2000" dirty="0" smtClean="0"/>
              <a:t> values of </a:t>
            </a:r>
            <a:r>
              <a:rPr lang="en-US" sz="2000" dirty="0" smtClean="0">
                <a:ea typeface="Courier" charset="0"/>
                <a:cs typeface="Courier" charset="0"/>
              </a:rPr>
              <a:t>0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</a:t>
            </a:r>
            <a:r>
              <a:rPr lang="en-US" sz="2000" dirty="0" smtClean="0"/>
              <a:t>,</a:t>
            </a:r>
            <a:r>
              <a:rPr lang="en-US" sz="2000" dirty="0" smtClean="0">
                <a:ea typeface="Courier" charset="0"/>
                <a:cs typeface="Courier" charset="0"/>
              </a:rPr>
              <a:t>10</a:t>
            </a:r>
            <a:r>
              <a:rPr lang="en-US" sz="2000" dirty="0" smtClean="0"/>
              <a:t> and </a:t>
            </a:r>
            <a:r>
              <a:rPr lang="en-US" sz="2000" dirty="0" smtClean="0">
                <a:ea typeface="Courier" charset="0"/>
                <a:cs typeface="Courier" charset="0"/>
              </a:rPr>
              <a:t>20</a:t>
            </a:r>
            <a:r>
              <a:rPr lang="en-US" sz="2000" dirty="0" smtClean="0"/>
              <a:t> check 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1200" y="1790700"/>
            <a:ext cx="1536700" cy="825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02500" y="1549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For one number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236" y="987395"/>
            <a:ext cx="863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ea typeface="Courier" charset="0"/>
                <a:cs typeface="Courier" charset="0"/>
              </a:rPr>
              <a:t>x</a:t>
            </a:r>
            <a:r>
              <a:rPr lang="en-US" sz="2000" dirty="0"/>
              <a:t> values of </a:t>
            </a:r>
            <a:r>
              <a:rPr lang="en-US" sz="2000" dirty="0">
                <a:ea typeface="Courier" charset="0"/>
                <a:cs typeface="Courier" charset="0"/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ea typeface="Courier" charset="0"/>
                <a:cs typeface="Courier" charset="0"/>
              </a:rPr>
              <a:t>10</a:t>
            </a:r>
            <a:r>
              <a:rPr lang="en-US" sz="2000" dirty="0"/>
              <a:t> and </a:t>
            </a:r>
            <a:r>
              <a:rPr lang="en-US" sz="2000" dirty="0">
                <a:ea typeface="Courier" charset="0"/>
                <a:cs typeface="Courier" charset="0"/>
              </a:rPr>
              <a:t>20</a:t>
            </a:r>
            <a:r>
              <a:rPr lang="en-US" sz="2000" dirty="0"/>
              <a:t> check </a:t>
            </a:r>
            <a:r>
              <a:rPr lang="en-US" sz="2000" dirty="0" smtClean="0"/>
              <a:t>the difference of the value of a hand-made non-normalised Gaussian and the </a:t>
            </a:r>
            <a:r>
              <a:rPr lang="en-US" sz="2000" dirty="0" err="1" smtClean="0"/>
              <a:t>TMath</a:t>
            </a:r>
            <a:r>
              <a:rPr lang="en-US" sz="2000" dirty="0" smtClean="0"/>
              <a:t>::</a:t>
            </a:r>
            <a:r>
              <a:rPr lang="en-US" sz="2000" dirty="0" err="1" smtClean="0"/>
              <a:t>Gaus</a:t>
            </a:r>
            <a:r>
              <a:rPr lang="en-US" sz="2000" dirty="0" smtClean="0"/>
              <a:t> routine.</a:t>
            </a:r>
            <a:endParaRPr lang="en-US" sz="2000" dirty="0" smtClean="0"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1511" y="2038350"/>
            <a:ext cx="8594725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[0] double x=0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root [1] </a:t>
            </a:r>
            <a:r>
              <a:rPr lang="nl-NL" sz="2000" dirty="0" err="1" smtClean="0">
                <a:latin typeface="Consolas"/>
              </a:rPr>
              <a:t>exp</a:t>
            </a:r>
            <a:r>
              <a:rPr lang="nl-NL" sz="2000" dirty="0" smtClean="0">
                <a:latin typeface="Consolas"/>
              </a:rPr>
              <a:t>(-x*x*.5) – </a:t>
            </a:r>
            <a:r>
              <a:rPr lang="nl-NL" sz="2000" dirty="0" err="1" smtClean="0">
                <a:latin typeface="Consolas"/>
              </a:rPr>
              <a:t>TMath</a:t>
            </a:r>
            <a:r>
              <a:rPr lang="nl-NL" sz="2000" dirty="0" smtClean="0">
                <a:latin typeface="Consolas"/>
              </a:rPr>
              <a:t>::</a:t>
            </a:r>
            <a:r>
              <a:rPr lang="nl-NL" sz="2000" dirty="0" err="1" smtClean="0">
                <a:latin typeface="Consolas"/>
              </a:rPr>
              <a:t>Gaus</a:t>
            </a:r>
            <a:r>
              <a:rPr lang="nl-NL" sz="2000" dirty="0" smtClean="0">
                <a:latin typeface="Consolas"/>
              </a:rPr>
              <a:t>(x)</a:t>
            </a:r>
          </a:p>
          <a:p>
            <a:pPr>
              <a:spcBef>
                <a:spcPct val="20000"/>
              </a:spcBef>
            </a:pPr>
            <a:r>
              <a:rPr lang="nl-NL" sz="2000" dirty="0" smtClean="0">
                <a:latin typeface="Consolas"/>
              </a:rPr>
              <a:t>[…]</a:t>
            </a:r>
            <a:endParaRPr lang="en-US" sz="2000" dirty="0">
              <a:latin typeface="Consola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511" y="3848100"/>
            <a:ext cx="8594725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 smtClean="0">
                <a:latin typeface="Consolas"/>
              </a:rPr>
              <a:t>root [0] </a:t>
            </a:r>
            <a:r>
              <a:rPr lang="nl-NL" dirty="0" err="1" smtClean="0">
                <a:latin typeface="Consolas"/>
              </a:rPr>
              <a:t>for</a:t>
            </a:r>
            <a:r>
              <a:rPr lang="nl-NL" dirty="0" smtClean="0">
                <a:latin typeface="Consolas"/>
              </a:rPr>
              <a:t> (auto v : {0.,1.,10.,20.}) </a:t>
            </a:r>
            <a:r>
              <a:rPr lang="nl-NL" dirty="0" err="1" smtClean="0">
                <a:latin typeface="Consolas"/>
              </a:rPr>
              <a:t>cout</a:t>
            </a:r>
            <a:r>
              <a:rPr lang="nl-NL" dirty="0" smtClean="0">
                <a:latin typeface="Consolas"/>
              </a:rPr>
              <a:t> &lt;&lt; v &lt;&lt; “ ” &lt;&lt; </a:t>
            </a:r>
            <a:r>
              <a:rPr lang="nl-NL" dirty="0" err="1" smtClean="0">
                <a:latin typeface="Consolas"/>
              </a:rPr>
              <a:t>exp</a:t>
            </a:r>
            <a:r>
              <a:rPr lang="nl-NL" dirty="0" smtClean="0">
                <a:latin typeface="Consolas"/>
              </a:rPr>
              <a:t>(-v*</a:t>
            </a:r>
            <a:r>
              <a:rPr lang="nl-NL" dirty="0">
                <a:latin typeface="Consolas"/>
              </a:rPr>
              <a:t>v</a:t>
            </a:r>
            <a:r>
              <a:rPr lang="nl-NL" dirty="0" smtClean="0">
                <a:latin typeface="Consolas"/>
              </a:rPr>
              <a:t>*.5) – </a:t>
            </a:r>
            <a:r>
              <a:rPr lang="nl-NL" dirty="0" err="1" smtClean="0">
                <a:latin typeface="Consolas"/>
              </a:rPr>
              <a:t>TMath</a:t>
            </a:r>
            <a:r>
              <a:rPr lang="nl-NL" dirty="0" smtClean="0">
                <a:latin typeface="Consolas"/>
              </a:rPr>
              <a:t>::</a:t>
            </a:r>
            <a:r>
              <a:rPr lang="nl-NL" dirty="0" err="1" smtClean="0">
                <a:latin typeface="Consolas"/>
              </a:rPr>
              <a:t>Gaus</a:t>
            </a:r>
            <a:r>
              <a:rPr lang="nl-NL" dirty="0" smtClean="0">
                <a:latin typeface="Consolas"/>
              </a:rPr>
              <a:t>(v) &lt;&lt; </a:t>
            </a:r>
            <a:r>
              <a:rPr lang="nl-NL" dirty="0" err="1" smtClean="0">
                <a:latin typeface="Consolas"/>
              </a:rPr>
              <a:t>endl</a:t>
            </a:r>
            <a:r>
              <a:rPr lang="nl-NL" dirty="0" smtClean="0">
                <a:latin typeface="Consolas"/>
              </a:rPr>
              <a:t> </a:t>
            </a:r>
            <a:endParaRPr lang="en-US" dirty="0">
              <a:latin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735" y="3284904"/>
            <a:ext cx="863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Many possible ways of solving this! </a:t>
            </a:r>
            <a:r>
              <a:rPr lang="en-US" sz="2000" dirty="0" err="1" smtClean="0">
                <a:latin typeface="Gill Sans"/>
              </a:rPr>
              <a:t>E.g</a:t>
            </a:r>
            <a:r>
              <a:rPr lang="en-US" sz="2000" dirty="0" smtClean="0">
                <a:latin typeface="Gill Sans"/>
              </a:rPr>
              <a:t>:</a:t>
            </a:r>
            <a:endParaRPr lang="en-US" sz="2000" dirty="0" smtClean="0">
              <a:latin typeface="Gill Sans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class TF1 represents one dimensional functions (e.g. </a:t>
            </a:r>
            <a:r>
              <a:rPr lang="en-US" sz="2000" i="1" dirty="0" smtClean="0"/>
              <a:t>f(x)</a:t>
            </a:r>
            <a:r>
              <a:rPr lang="en-US" sz="2000" dirty="0" smtClean="0"/>
              <a:t> ):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49" y="2432050"/>
            <a:ext cx="775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extended </a:t>
            </a:r>
            <a:r>
              <a:rPr lang="en-US" sz="2000" dirty="0"/>
              <a:t>version of this example is the definition of a function </a:t>
            </a:r>
            <a:endParaRPr lang="en-US" sz="2000" dirty="0" smtClean="0"/>
          </a:p>
          <a:p>
            <a:r>
              <a:rPr lang="en-US" sz="2000" dirty="0" smtClean="0"/>
              <a:t>with parameters: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The class TF1 represents one dimensional functions (e.g. </a:t>
            </a:r>
            <a:r>
              <a:rPr lang="en-US" sz="2000" i="1" dirty="0" smtClean="0">
                <a:latin typeface="Gill Sans"/>
              </a:rPr>
              <a:t>f(x)</a:t>
            </a:r>
            <a:r>
              <a:rPr lang="en-US" sz="2000" dirty="0" smtClean="0">
                <a:latin typeface="Gill Sans"/>
              </a:rPr>
              <a:t> ):</a:t>
            </a:r>
            <a:endParaRPr lang="en-US" sz="2000" dirty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7650" y="1422400"/>
            <a:ext cx="8464550" cy="7017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</a:t>
            </a:r>
            <a:r>
              <a:rPr lang="nl-NL" dirty="0" smtClean="0">
                <a:latin typeface="Consolas"/>
              </a:rPr>
              <a:t>[0] </a:t>
            </a:r>
            <a:r>
              <a:rPr lang="nl-NL" dirty="0">
                <a:latin typeface="Consolas"/>
              </a:rPr>
              <a:t>TF1 f1("f1","sin(x)/x",0.,10</a:t>
            </a:r>
            <a:r>
              <a:rPr lang="nl-NL" dirty="0" smtClean="0">
                <a:latin typeface="Consolas"/>
              </a:rPr>
              <a:t>.);//</a:t>
            </a:r>
            <a:r>
              <a:rPr lang="nl-NL" dirty="0" err="1" smtClean="0">
                <a:latin typeface="Consolas"/>
              </a:rPr>
              <a:t>name,formula</a:t>
            </a:r>
            <a:r>
              <a:rPr lang="nl-NL" dirty="0" smtClean="0">
                <a:latin typeface="Consolas"/>
              </a:rPr>
              <a:t>, min, max</a:t>
            </a:r>
            <a:endParaRPr lang="nl-NL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dirty="0">
                <a:latin typeface="Consolas"/>
              </a:rPr>
              <a:t>root [</a:t>
            </a:r>
            <a:r>
              <a:rPr lang="nl-NL" dirty="0" smtClean="0">
                <a:latin typeface="Consolas"/>
              </a:rPr>
              <a:t>1] </a:t>
            </a:r>
            <a:r>
              <a:rPr lang="nl-NL" dirty="0">
                <a:latin typeface="Consolas"/>
              </a:rPr>
              <a:t>f1.Draw();</a:t>
            </a:r>
            <a:endParaRPr lang="en-US" dirty="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0" y="2432050"/>
            <a:ext cx="763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</a:rPr>
              <a:t>An extended </a:t>
            </a:r>
            <a:r>
              <a:rPr lang="en-US" sz="2000" dirty="0">
                <a:latin typeface="Gill Sans"/>
              </a:rPr>
              <a:t>version of this example is the definition of a function </a:t>
            </a:r>
            <a:endParaRPr lang="en-US" sz="2000" dirty="0" smtClean="0">
              <a:latin typeface="Gill Sans"/>
            </a:endParaRPr>
          </a:p>
          <a:p>
            <a:r>
              <a:rPr lang="en-US" sz="2000" dirty="0" smtClean="0">
                <a:latin typeface="Gill Sans"/>
              </a:rPr>
              <a:t>with parameters:</a:t>
            </a:r>
            <a:endParaRPr lang="en-US" sz="2000" dirty="0">
              <a:latin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7650" y="3251260"/>
            <a:ext cx="8464550" cy="11387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[2] </a:t>
            </a:r>
            <a:r>
              <a:rPr lang="nl-NL" sz="2000" dirty="0">
                <a:latin typeface="Consolas"/>
              </a:rPr>
              <a:t>TF1 f2("f2","[0]*</a:t>
            </a:r>
            <a:r>
              <a:rPr lang="nl-NL" sz="2000" dirty="0" err="1">
                <a:latin typeface="Consolas"/>
              </a:rPr>
              <a:t>sin</a:t>
            </a:r>
            <a:r>
              <a:rPr lang="nl-NL" sz="2000" dirty="0">
                <a:latin typeface="Consolas"/>
              </a:rPr>
              <a:t>([1]*x)/x",0.,10.);</a:t>
            </a: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[3] f2.SetParameters(1,1);</a:t>
            </a:r>
            <a:endParaRPr lang="nl-NL" sz="2000" dirty="0">
              <a:latin typeface="Consolas"/>
            </a:endParaRPr>
          </a:p>
          <a:p>
            <a:pPr>
              <a:spcBef>
                <a:spcPct val="20000"/>
              </a:spcBef>
            </a:pPr>
            <a:r>
              <a:rPr lang="nl-NL" sz="2000" dirty="0">
                <a:latin typeface="Consolas"/>
              </a:rPr>
              <a:t>root </a:t>
            </a:r>
            <a:r>
              <a:rPr lang="nl-NL" sz="2000" dirty="0" smtClean="0">
                <a:latin typeface="Consolas"/>
              </a:rPr>
              <a:t>[4] </a:t>
            </a:r>
            <a:r>
              <a:rPr lang="nl-NL" sz="2000" dirty="0">
                <a:latin typeface="Consolas"/>
              </a:rPr>
              <a:t>f2.Draw();</a:t>
            </a:r>
            <a:endParaRPr lang="en-US" sz="2000" dirty="0">
              <a:latin typeface="Consola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324" y="851181"/>
            <a:ext cx="5375275" cy="36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7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874713"/>
            <a:ext cx="5321963" cy="39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96900" y="1333500"/>
            <a:ext cx="1778000" cy="1333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79271"/>
            <a:ext cx="6540895" cy="387053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7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874711"/>
            <a:ext cx="6528485" cy="39141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848100" y="2336801"/>
            <a:ext cx="10541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1100" y="1879600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lick on the curve and change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74712"/>
            <a:ext cx="6536027" cy="391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10766"/>
            <a:ext cx="5257800" cy="15818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100" y="2006600"/>
            <a:ext cx="977900" cy="952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165600" y="3987800"/>
            <a:ext cx="2032000" cy="893763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6523" y="4649153"/>
            <a:ext cx="263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Set </a:t>
            </a:r>
            <a:r>
              <a:rPr lang="en-GB" smtClean="0"/>
              <a:t>“Immediate preview</a:t>
            </a:r>
            <a:r>
              <a:rPr lang="en-GB" dirty="0" smtClean="0"/>
              <a:t>”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88000" y="2006600"/>
            <a:ext cx="965200" cy="14224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5300" y="1652368"/>
            <a:ext cx="20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Increment in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9" y="874712"/>
            <a:ext cx="6568497" cy="3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How Can I Run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" y="993236"/>
            <a:ext cx="866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You</a:t>
            </a:r>
            <a:r>
              <a:rPr lang="es-ES" sz="2000" dirty="0" smtClean="0"/>
              <a:t> can </a:t>
            </a:r>
            <a:r>
              <a:rPr lang="es-ES" sz="2000" dirty="0" err="1" smtClean="0"/>
              <a:t>choose</a:t>
            </a:r>
            <a:r>
              <a:rPr lang="es-ES" sz="2000" dirty="0" smtClean="0"/>
              <a:t> </a:t>
            </a:r>
            <a:r>
              <a:rPr lang="es-ES" sz="2000" dirty="0" err="1" smtClean="0"/>
              <a:t>between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options</a:t>
            </a:r>
            <a:r>
              <a:rPr lang="es-ES" sz="2000" dirty="0" smtClean="0"/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Local ROOT installation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>
                <a:hlinkClick r:id="rId2"/>
              </a:rPr>
              <a:t>https://root.cern.ch/downloading-root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ROOT Virtual Machine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>
                <a:hlinkClick r:id="rId3"/>
              </a:rPr>
              <a:t>https://</a:t>
            </a:r>
            <a:r>
              <a:rPr lang="es-ES" sz="2000" dirty="0" smtClean="0">
                <a:hlinkClick r:id="rId3"/>
              </a:rPr>
              <a:t>github.com/root-mirror/training</a:t>
            </a:r>
            <a:r>
              <a:rPr lang="es-ES" sz="2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SWAN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No </a:t>
            </a:r>
            <a:r>
              <a:rPr lang="es-ES" sz="2000" dirty="0" err="1" smtClean="0"/>
              <a:t>installation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: </a:t>
            </a:r>
            <a:r>
              <a:rPr lang="es-ES" sz="2000" dirty="0" err="1" smtClean="0"/>
              <a:t>only</a:t>
            </a:r>
            <a:r>
              <a:rPr lang="es-ES" sz="2000" dirty="0" smtClean="0"/>
              <a:t> a web browser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err="1" smtClean="0"/>
              <a:t>Preparation</a:t>
            </a:r>
            <a:r>
              <a:rPr lang="es-ES" sz="2000" dirty="0" smtClean="0"/>
              <a:t>: log </a:t>
            </a:r>
            <a:r>
              <a:rPr lang="es-ES" sz="2000" dirty="0" err="1" smtClean="0"/>
              <a:t>into</a:t>
            </a:r>
            <a:r>
              <a:rPr lang="es-ES" sz="2000" dirty="0" smtClean="0"/>
              <a:t> </a:t>
            </a:r>
            <a:r>
              <a:rPr lang="es-ES" sz="2000" dirty="0" err="1" smtClean="0"/>
              <a:t>CERNBox</a:t>
            </a:r>
            <a:r>
              <a:rPr lang="es-ES" sz="2000" dirty="0" smtClean="0"/>
              <a:t> at </a:t>
            </a:r>
            <a:r>
              <a:rPr lang="es-ES" sz="2000" dirty="0">
                <a:hlinkClick r:id="rId4"/>
              </a:rPr>
              <a:t>https://</a:t>
            </a:r>
            <a:r>
              <a:rPr lang="es-ES" sz="2000" dirty="0" smtClean="0">
                <a:hlinkClick r:id="rId4"/>
              </a:rPr>
              <a:t>cernbox.cern.ch</a:t>
            </a:r>
            <a:endParaRPr lang="es-ES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000" dirty="0" smtClean="0"/>
              <a:t>Access SWAN </a:t>
            </a:r>
            <a:r>
              <a:rPr lang="es-ES" sz="2000" dirty="0" err="1" smtClean="0"/>
              <a:t>service</a:t>
            </a:r>
            <a:r>
              <a:rPr lang="es-ES" sz="2000" dirty="0" smtClean="0"/>
              <a:t> at </a:t>
            </a:r>
            <a:r>
              <a:rPr lang="es-ES" sz="2000" dirty="0" smtClean="0">
                <a:hlinkClick r:id="rId5"/>
              </a:rPr>
              <a:t>https://</a:t>
            </a:r>
            <a:r>
              <a:rPr lang="es-ES" sz="2000" dirty="0" smtClean="0">
                <a:hlinkClick r:id="rId5"/>
              </a:rPr>
              <a:t>swan001.cern.ch</a:t>
            </a:r>
            <a:endParaRPr lang="es-ES" sz="2000" dirty="0" smtClean="0"/>
          </a:p>
          <a:p>
            <a:pPr lvl="1"/>
            <a:endParaRPr lang="es-E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2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6" y="881062"/>
            <a:ext cx="6502980" cy="39077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9100" y="1447800"/>
            <a:ext cx="1333500" cy="558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81062"/>
            <a:ext cx="6198507" cy="39077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9100" y="1308100"/>
            <a:ext cx="2933700" cy="6985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Interaction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ith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he Plot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81563"/>
            <a:ext cx="2895600" cy="273844"/>
          </a:xfrm>
        </p:spPr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11" y="881062"/>
            <a:ext cx="6221087" cy="39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946150"/>
            <a:ext cx="8242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example </a:t>
            </a:r>
            <a:r>
              <a:rPr lang="en-US" sz="2000" b="1" dirty="0" err="1" smtClean="0"/>
              <a:t>slits.C</a:t>
            </a:r>
            <a:r>
              <a:rPr lang="en-US" sz="2000" dirty="0" smtClean="0"/>
              <a:t>, detailed in the Primer, is a more complex</a:t>
            </a:r>
          </a:p>
          <a:p>
            <a:r>
              <a:rPr lang="en-US" sz="2000" dirty="0" smtClean="0"/>
              <a:t>C++ program calculating </a:t>
            </a:r>
            <a:r>
              <a:rPr lang="en-US" sz="2000" dirty="0"/>
              <a:t>and </a:t>
            </a:r>
            <a:r>
              <a:rPr lang="en-US" sz="2000" dirty="0" smtClean="0"/>
              <a:t>displaying </a:t>
            </a:r>
            <a:r>
              <a:rPr lang="en-US" sz="2000" dirty="0"/>
              <a:t>the interference pattern produced by </a:t>
            </a:r>
            <a:endParaRPr lang="en-US" sz="2000" dirty="0" smtClean="0"/>
          </a:p>
          <a:p>
            <a:r>
              <a:rPr lang="en-US" sz="2000" dirty="0" smtClean="0"/>
              <a:t>light </a:t>
            </a:r>
            <a:r>
              <a:rPr lang="en-US" sz="2000" dirty="0"/>
              <a:t>falling on a multiple </a:t>
            </a:r>
            <a:r>
              <a:rPr lang="en-US" sz="2000" dirty="0" smtClean="0"/>
              <a:t>slit.</a:t>
            </a:r>
            <a:endParaRPr lang="en-US" sz="2000" dirty="0"/>
          </a:p>
        </p:txBody>
      </p:sp>
      <p:pic>
        <p:nvPicPr>
          <p:cNvPr id="3" name="Picture 2" descr="TF1_DoubleSl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036" y="1654391"/>
            <a:ext cx="4996625" cy="34129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As a Function Plotter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interference 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470" y="1979860"/>
            <a:ext cx="3066975" cy="245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Now Try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 in SWAN!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http://swan.web.cern.ch/content/root-primer</a:t>
            </a:r>
            <a:endParaRPr lang="en-US" sz="2000" dirty="0"/>
          </a:p>
        </p:txBody>
      </p:sp>
      <p:sp>
        <p:nvSpPr>
          <p:cNvPr id="15" name="TextBox 4"/>
          <p:cNvSpPr txBox="1"/>
          <p:nvPr/>
        </p:nvSpPr>
        <p:spPr>
          <a:xfrm>
            <a:off x="1019907" y="2768963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Slits notebook in SWAN</a:t>
            </a:r>
            <a:endParaRPr lang="en-US" sz="20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25" y="2625973"/>
            <a:ext cx="2486462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99" y="1503531"/>
            <a:ext cx="1506541" cy="863568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Slits_cpp</a:t>
            </a:r>
            <a:endParaRPr lang="en-GB" b="1" dirty="0">
              <a:solidFill>
                <a:srgbClr val="0000FF"/>
              </a:solidFill>
            </a:endParaRPr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3124200" y="3055815"/>
            <a:ext cx="3253154" cy="148493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7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46136" y="3019159"/>
            <a:ext cx="4940300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root [0] TGraphErrors gr("</a:t>
            </a:r>
            <a:r>
              <a:rPr lang="en-US" sz="2000" dirty="0" err="1"/>
              <a:t>ExampleData.txt</a:t>
            </a:r>
            <a:r>
              <a:rPr lang="en-US" sz="2000" dirty="0"/>
              <a:t>");</a:t>
            </a:r>
          </a:p>
          <a:p>
            <a:r>
              <a:rPr lang="nl-NL" sz="2000" dirty="0"/>
              <a:t>root [1] </a:t>
            </a:r>
            <a:r>
              <a:rPr lang="nl-NL" sz="2000" dirty="0" err="1"/>
              <a:t>gr.Draw</a:t>
            </a:r>
            <a:r>
              <a:rPr lang="nl-NL" sz="2000" dirty="0"/>
              <a:t>("AP");</a:t>
            </a:r>
            <a:endParaRPr lang="nl-NL" sz="2000" dirty="0"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" y="863600"/>
            <a:ext cx="900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 </a:t>
            </a:r>
            <a:r>
              <a:rPr lang="en-US" sz="2000" dirty="0">
                <a:cs typeface="Consolas" panose="020B0609020204030204" pitchFamily="49" charset="0"/>
              </a:rPr>
              <a:t>TGraphErrors</a:t>
            </a:r>
            <a:r>
              <a:rPr lang="en-US" sz="2000" dirty="0"/>
              <a:t> </a:t>
            </a:r>
            <a:r>
              <a:rPr lang="en-US" sz="2000" dirty="0" smtClean="0"/>
              <a:t>allows to </a:t>
            </a:r>
            <a:r>
              <a:rPr lang="en-US" sz="2000" dirty="0"/>
              <a:t>display </a:t>
            </a:r>
            <a:r>
              <a:rPr lang="en-US" sz="2000" dirty="0" smtClean="0"/>
              <a:t>measurements, </a:t>
            </a:r>
            <a:r>
              <a:rPr lang="en-US" sz="2000" dirty="0"/>
              <a:t>including </a:t>
            </a:r>
            <a:r>
              <a:rPr lang="en-US" sz="2000" dirty="0" smtClean="0"/>
              <a:t>errors, with </a:t>
            </a:r>
            <a:r>
              <a:rPr lang="en-US" sz="2000" dirty="0"/>
              <a:t>different types of constructors. In the </a:t>
            </a:r>
            <a:r>
              <a:rPr lang="en-US" sz="2000" dirty="0" smtClean="0"/>
              <a:t>following example, data are taken from the file </a:t>
            </a:r>
            <a:r>
              <a:rPr lang="en-US" sz="2000" dirty="0" smtClean="0">
                <a:cs typeface="Consolas" panose="020B0609020204030204" pitchFamily="49" charset="0"/>
              </a:rPr>
              <a:t>ExampleData.txt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2" name="Picture 1" descr="Screen Shot 2015-06-01 at 15.2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2051050"/>
            <a:ext cx="3583596" cy="2591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Plotting Measurements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3613150"/>
            <a:ext cx="279400" cy="70485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961" y="4310163"/>
            <a:ext cx="519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ROOT to draw the </a:t>
            </a:r>
            <a:r>
              <a:rPr lang="en-US" sz="1600" b="1" dirty="0" smtClean="0"/>
              <a:t>A</a:t>
            </a:r>
            <a:r>
              <a:rPr lang="en-US" sz="1600" dirty="0" smtClean="0"/>
              <a:t>xis and the </a:t>
            </a:r>
            <a:r>
              <a:rPr lang="en-US" sz="1600" b="1" dirty="0" smtClean="0"/>
              <a:t>P</a:t>
            </a:r>
            <a:r>
              <a:rPr lang="en-US" sz="1600" dirty="0" smtClean="0"/>
              <a:t>oints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2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06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Create a graph (</a:t>
            </a:r>
            <a:r>
              <a:rPr lang="en-US" sz="2000" dirty="0" err="1" smtClean="0"/>
              <a:t>TGraph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its title to “My graph”, its X axis title to “</a:t>
            </a:r>
            <a:r>
              <a:rPr lang="en-US" sz="2000" dirty="0" err="1" smtClean="0"/>
              <a:t>myX</a:t>
            </a:r>
            <a:r>
              <a:rPr lang="en-US" sz="2000" dirty="0" smtClean="0"/>
              <a:t>” and Y axis title to “</a:t>
            </a:r>
            <a:r>
              <a:rPr lang="en-US" sz="2000" dirty="0" err="1" smtClean="0"/>
              <a:t>myY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Fill it with three points: (1,0), (2,3), (3,4)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Set a red full square 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Draw an orange line between points</a:t>
            </a:r>
          </a:p>
          <a:p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TGraph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1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Solution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500" y="819150"/>
            <a:ext cx="5676900" cy="286232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/>
              </a:rPr>
              <a:t>root [0] </a:t>
            </a:r>
            <a:r>
              <a:rPr lang="nl-NL" sz="2000" dirty="0" err="1">
                <a:latin typeface="Consolas"/>
              </a:rPr>
              <a:t>TGraph</a:t>
            </a:r>
            <a:r>
              <a:rPr lang="nl-NL" sz="2000" dirty="0">
                <a:latin typeface="Consolas"/>
              </a:rPr>
              <a:t> </a:t>
            </a:r>
            <a:r>
              <a:rPr lang="nl-NL" sz="2000" dirty="0" smtClean="0">
                <a:latin typeface="Consolas"/>
              </a:rPr>
              <a:t>g</a:t>
            </a:r>
          </a:p>
          <a:p>
            <a:r>
              <a:rPr lang="nl-NL" sz="2000" dirty="0" smtClean="0">
                <a:latin typeface="Consolas"/>
              </a:rPr>
              <a:t>root [1</a:t>
            </a:r>
            <a:r>
              <a:rPr lang="nl-NL" sz="2000" dirty="0">
                <a:latin typeface="Consolas"/>
              </a:rPr>
              <a:t>] </a:t>
            </a:r>
            <a:r>
              <a:rPr lang="nl-NL" sz="2000" dirty="0" err="1">
                <a:latin typeface="Consolas"/>
              </a:rPr>
              <a:t>g.SetTitle</a:t>
            </a:r>
            <a:r>
              <a:rPr lang="nl-NL" sz="2000" dirty="0">
                <a:latin typeface="Consolas"/>
              </a:rPr>
              <a:t>("My </a:t>
            </a:r>
            <a:r>
              <a:rPr lang="nl-NL" sz="2000" dirty="0" err="1">
                <a:latin typeface="Consolas"/>
              </a:rPr>
              <a:t>graph;myX;myY</a:t>
            </a:r>
            <a:r>
              <a:rPr lang="nl-NL" sz="2000" dirty="0" smtClean="0">
                <a:latin typeface="Consolas"/>
              </a:rPr>
              <a:t>")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[2]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(0,1,0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[3]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(1,2,3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[4] </a:t>
            </a:r>
            <a:r>
              <a:rPr lang="nl-NL" sz="2000" dirty="0" err="1">
                <a:latin typeface="Consolas"/>
              </a:rPr>
              <a:t>g.SetPoint</a:t>
            </a:r>
            <a:r>
              <a:rPr lang="nl-NL" sz="2000" dirty="0">
                <a:latin typeface="Consolas"/>
              </a:rPr>
              <a:t>(2,3,4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</a:t>
            </a:r>
            <a:r>
              <a:rPr lang="nl-NL" sz="2000" dirty="0" smtClean="0">
                <a:latin typeface="Consolas"/>
              </a:rPr>
              <a:t>5] </a:t>
            </a:r>
            <a:r>
              <a:rPr lang="nl-NL" sz="2000" dirty="0" err="1" smtClean="0">
                <a:latin typeface="Consolas"/>
              </a:rPr>
              <a:t>g.SetMarkerStyle</a:t>
            </a:r>
            <a:r>
              <a:rPr lang="nl-NL" sz="2000" dirty="0" smtClean="0">
                <a:latin typeface="Consolas"/>
              </a:rPr>
              <a:t>(</a:t>
            </a:r>
            <a:r>
              <a:rPr lang="nl-NL" sz="2000" dirty="0" err="1" smtClean="0">
                <a:latin typeface="Consolas"/>
              </a:rPr>
              <a:t>kFullSquare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[6] </a:t>
            </a:r>
            <a:r>
              <a:rPr lang="nl-NL" sz="2000" dirty="0" err="1">
                <a:latin typeface="Consolas"/>
              </a:rPr>
              <a:t>g.SetMarkerColor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kRed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[</a:t>
            </a:r>
            <a:r>
              <a:rPr lang="nl-NL" sz="2000" dirty="0">
                <a:latin typeface="Consolas"/>
              </a:rPr>
              <a:t>7] </a:t>
            </a:r>
            <a:r>
              <a:rPr lang="nl-NL" sz="2000" dirty="0" err="1">
                <a:latin typeface="Consolas"/>
              </a:rPr>
              <a:t>g.SetLineColor</a:t>
            </a:r>
            <a:r>
              <a:rPr lang="nl-NL" sz="2000" dirty="0">
                <a:latin typeface="Consolas"/>
              </a:rPr>
              <a:t>(</a:t>
            </a:r>
            <a:r>
              <a:rPr lang="nl-NL" sz="2000" dirty="0" err="1">
                <a:latin typeface="Consolas"/>
              </a:rPr>
              <a:t>kOrange</a:t>
            </a:r>
            <a:r>
              <a:rPr lang="nl-NL" sz="2000" dirty="0" smtClean="0">
                <a:latin typeface="Consolas"/>
              </a:rPr>
              <a:t>)</a:t>
            </a:r>
          </a:p>
          <a:p>
            <a:r>
              <a:rPr lang="nl-NL" sz="2000" dirty="0" smtClean="0">
                <a:latin typeface="Consolas"/>
              </a:rPr>
              <a:t>root </a:t>
            </a:r>
            <a:r>
              <a:rPr lang="nl-NL" sz="2000" dirty="0">
                <a:latin typeface="Consolas"/>
              </a:rPr>
              <a:t>[8] </a:t>
            </a:r>
            <a:r>
              <a:rPr lang="nl-NL" sz="2000" dirty="0" err="1">
                <a:latin typeface="Consolas"/>
              </a:rPr>
              <a:t>g.Draw</a:t>
            </a:r>
            <a:r>
              <a:rPr lang="nl-NL" sz="2000" dirty="0">
                <a:latin typeface="Consolas"/>
              </a:rPr>
              <a:t>("APL")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277" y="2373000"/>
            <a:ext cx="3539414" cy="238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762000"/>
            <a:ext cx="9020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</a:t>
            </a:r>
            <a:r>
              <a:rPr lang="en-US" sz="2000" dirty="0" smtClean="0">
                <a:latin typeface="Gill Sans"/>
              </a:rPr>
              <a:t>he TH* classes represent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TH1* are </a:t>
            </a:r>
            <a:r>
              <a:rPr lang="en-US" sz="2000" dirty="0" err="1" smtClean="0">
                <a:latin typeface="Gill Sans"/>
              </a:rPr>
              <a:t>monodimensional</a:t>
            </a:r>
            <a:r>
              <a:rPr lang="en-US" sz="2000" dirty="0" smtClean="0">
                <a:latin typeface="Gill Sans"/>
              </a:rPr>
              <a:t>, TH2* are </a:t>
            </a:r>
            <a:r>
              <a:rPr lang="en-US" sz="2000" dirty="0" err="1" smtClean="0">
                <a:latin typeface="Gill Sans"/>
              </a:rPr>
              <a:t>bidimensional</a:t>
            </a:r>
            <a:r>
              <a:rPr lang="en-US" sz="2000" dirty="0" smtClean="0">
                <a:latin typeface="Gill Sans"/>
              </a:rPr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"/>
              </a:rPr>
              <a:t>The final letter describes the type stored in each bin:</a:t>
            </a:r>
          </a:p>
          <a:p>
            <a:r>
              <a:rPr lang="en-US" sz="2000" dirty="0">
                <a:latin typeface="Gill Sans"/>
              </a:rPr>
              <a:t>	</a:t>
            </a:r>
            <a:r>
              <a:rPr lang="en-US" sz="2000" dirty="0" smtClean="0">
                <a:latin typeface="Gill Sans"/>
              </a:rPr>
              <a:t>	 A double in TH1D, a float in TH1F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299" y="2077030"/>
            <a:ext cx="8061513" cy="193899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 TF1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efunc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0]+[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1]*x)",0.,5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nl-NL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efunc.SetParameters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(1,-1)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[2]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TH1F h("h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","hist",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100,0.,5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[3]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=0;i&lt;1000;i++)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h.Fill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efunc.GetRandom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nl-N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h.Draw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 descr="Screen Shot 2015-06-01 at 15.3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855" y="2562194"/>
            <a:ext cx="3243073" cy="225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5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16401" y="2527300"/>
            <a:ext cx="3263899" cy="10033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80300" y="2033369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Click on the histogram “line”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“Quick Tour” Of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33" y="871511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3571"/>
            <a:ext cx="5488253" cy="408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0300" y="2033369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Fit!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3033766" cy="5143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406900" y="2527300"/>
            <a:ext cx="3073401" cy="22352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04" y="880871"/>
            <a:ext cx="5459455" cy="408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</a:t>
            </a:r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Fitpanel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08" y="793966"/>
            <a:ext cx="4438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one of your plots again and move the mouse across.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notice that this is much more than a static </a:t>
            </a:r>
            <a:r>
              <a:rPr lang="en-US" dirty="0" smtClean="0"/>
              <a:t>picture.</a:t>
            </a:r>
          </a:p>
          <a:p>
            <a:r>
              <a:rPr lang="en-US" dirty="0" smtClean="0"/>
              <a:t>Try to interact with objects and manipulate them. </a:t>
            </a:r>
            <a:endParaRPr lang="en-US" b="1" dirty="0"/>
          </a:p>
        </p:txBody>
      </p:sp>
      <p:pic>
        <p:nvPicPr>
          <p:cNvPr id="7" name="Picture 6" descr="Screen Shot 2015-06-01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70605"/>
            <a:ext cx="3321424" cy="2439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6-01 at 15.47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874" y="108175"/>
            <a:ext cx="4276156" cy="254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 Shot 2015-06-01 at 15.4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608" y="2730353"/>
            <a:ext cx="3199046" cy="231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Interactive 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4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885724"/>
            <a:ext cx="9144000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General Remarks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 more complete 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Summary of  Visual effects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Interpretation and Compilation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Macros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2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69262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have seen how to interactively type lines at the prompt.</a:t>
            </a:r>
          </a:p>
          <a:p>
            <a:r>
              <a:rPr lang="en-US" sz="2000" dirty="0" smtClean="0"/>
              <a:t>The next step is to write “ROOT Macros” – lightweight programs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general structure for a macro stored in file </a:t>
            </a:r>
            <a:r>
              <a:rPr lang="en-US" sz="2000" i="1" dirty="0" err="1">
                <a:cs typeface="Courier"/>
              </a:rPr>
              <a:t>MacroName.C</a:t>
            </a:r>
            <a:r>
              <a:rPr lang="en-US" sz="2000" dirty="0"/>
              <a:t> </a:t>
            </a:r>
            <a:r>
              <a:rPr lang="en-US" sz="2000" dirty="0" smtClean="0"/>
              <a:t>is: 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62100" y="3053904"/>
            <a:ext cx="6343650" cy="163121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          ...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your lines of C++ code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...             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General Remarks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1330504" y="2669183"/>
            <a:ext cx="1423454" cy="46129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99" y="2084407"/>
            <a:ext cx="25340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Function, no main, same name as the file</a:t>
            </a:r>
            <a:endParaRPr lang="en-GB" sz="16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0" y="863600"/>
            <a:ext cx="588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macro is </a:t>
            </a:r>
            <a:r>
              <a:rPr lang="en-US" sz="2000" dirty="0" smtClean="0"/>
              <a:t>executed at the system prompt </a:t>
            </a:r>
            <a:r>
              <a:rPr lang="en-US" sz="2000" dirty="0"/>
              <a:t>by </a:t>
            </a:r>
            <a:r>
              <a:rPr lang="en-US" sz="2000" dirty="0" smtClean="0"/>
              <a:t>typing:</a:t>
            </a:r>
            <a:endParaRPr lang="en-US" sz="2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900" y="1316188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1778000"/>
            <a:ext cx="4486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executed </a:t>
            </a:r>
            <a:r>
              <a:rPr lang="en-US" sz="2000" dirty="0" smtClean="0"/>
              <a:t>at the ROOT prompt using </a:t>
            </a:r>
            <a:r>
              <a:rPr lang="en-US" sz="2000" dirty="0">
                <a:cs typeface="Courier"/>
              </a:rPr>
              <a:t>.</a:t>
            </a:r>
            <a:r>
              <a:rPr lang="en-US" sz="2000" dirty="0" smtClean="0">
                <a:cs typeface="Courier"/>
              </a:rPr>
              <a:t>x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5900" y="2304501"/>
            <a:ext cx="3048957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root</a:t>
            </a:r>
          </a:p>
          <a:p>
            <a:r>
              <a:rPr lang="en-US" sz="2000" dirty="0"/>
              <a:t> root [0] .x </a:t>
            </a:r>
            <a:r>
              <a:rPr lang="en-US" sz="2000" dirty="0" err="1"/>
              <a:t>MacroName.C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5900" y="3193990"/>
            <a:ext cx="765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or it can be loaded into a ROOT session and then be executed by </a:t>
            </a:r>
            <a:r>
              <a:rPr lang="en-US" sz="2000" dirty="0" smtClean="0">
                <a:cs typeface="Consolas" panose="020B0609020204030204" pitchFamily="49" charset="0"/>
              </a:rPr>
              <a:t>typing:</a:t>
            </a:r>
            <a:endParaRPr lang="en-US" sz="2000" dirty="0">
              <a:cs typeface="Consolas" panose="020B0609020204030204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899" y="3662353"/>
            <a:ext cx="3721399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[0].L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MacroName.C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MacroName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Running a Macro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0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199" y="863600"/>
            <a:ext cx="895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example in section 3.2 of the ROOT primer, is a </a:t>
            </a:r>
            <a:r>
              <a:rPr lang="en-US" sz="2000" dirty="0"/>
              <a:t>typical task in data analysis, a macro </a:t>
            </a:r>
            <a:r>
              <a:rPr lang="en-US" sz="2000" dirty="0" smtClean="0"/>
              <a:t>that </a:t>
            </a:r>
            <a:r>
              <a:rPr lang="en-US" sz="2000" dirty="0"/>
              <a:t>constructs a graph with errors, fits a (linear) model to it and saves it as an </a:t>
            </a:r>
            <a:r>
              <a:rPr lang="en-US" sz="2000" dirty="0" smtClean="0"/>
              <a:t>image.</a:t>
            </a:r>
          </a:p>
          <a:p>
            <a:endParaRPr lang="en-US" sz="2000" dirty="0" smtClean="0"/>
          </a:p>
          <a:p>
            <a:r>
              <a:rPr lang="en-US" sz="2000" dirty="0" smtClean="0"/>
              <a:t>Let’s inspect it together.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4.1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910" y="1263710"/>
            <a:ext cx="4381500" cy="315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199" y="863600"/>
            <a:ext cx="895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Run it!</a:t>
            </a:r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650" y="2983797"/>
            <a:ext cx="287655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 &gt; root </a:t>
            </a:r>
            <a:r>
              <a:rPr lang="en-US" sz="2000" dirty="0" smtClean="0"/>
              <a:t>macro1.C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More Complex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3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88" y="1394294"/>
            <a:ext cx="5063836" cy="34361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Macros available in SWAN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9" name="8 Rectángulo"/>
          <p:cNvSpPr/>
          <p:nvPr/>
        </p:nvSpPr>
        <p:spPr>
          <a:xfrm>
            <a:off x="1766265" y="909286"/>
            <a:ext cx="497995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http://swan.web.cern.ch/content/root-primer</a:t>
            </a:r>
            <a:endParaRPr lang="en-US" sz="2000" dirty="0"/>
          </a:p>
        </p:txBody>
      </p:sp>
      <p:cxnSp>
        <p:nvCxnSpPr>
          <p:cNvPr id="13" name="Straight Arrow Connector 8"/>
          <p:cNvCxnSpPr/>
          <p:nvPr/>
        </p:nvCxnSpPr>
        <p:spPr>
          <a:xfrm flipV="1">
            <a:off x="2663115" y="2422769"/>
            <a:ext cx="2815492" cy="203204"/>
          </a:xfrm>
          <a:prstGeom prst="straightConnector1">
            <a:avLst/>
          </a:prstGeom>
          <a:ln w="508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/>
          <p:cNvSpPr txBox="1"/>
          <p:nvPr/>
        </p:nvSpPr>
        <p:spPr>
          <a:xfrm>
            <a:off x="521689" y="2003059"/>
            <a:ext cx="210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Click to open the Macro 1 notebook in SWAN</a:t>
            </a:r>
            <a:endParaRPr lang="en-US" sz="2000" dirty="0"/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9" y="3199206"/>
            <a:ext cx="1506541" cy="86356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1969"/>
            <a:ext cx="876300" cy="876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76300" y="4557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Macro1_cpp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17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500" y="863600"/>
            <a:ext cx="9029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Colours </a:t>
            </a:r>
            <a:r>
              <a:rPr lang="en-US" sz="2000" b="1" dirty="0"/>
              <a:t>and Graph </a:t>
            </a:r>
            <a:r>
              <a:rPr lang="en-US" sz="2000" b="1" dirty="0" smtClean="0"/>
              <a:t>Markers: </a:t>
            </a: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specify a colour, some identifiers like kWhite, </a:t>
            </a:r>
            <a:r>
              <a:rPr lang="en-US" sz="2000" dirty="0" smtClean="0"/>
              <a:t>kRed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dirty="0"/>
              <a:t>kBlue can be </a:t>
            </a:r>
            <a:r>
              <a:rPr lang="en-US" sz="2000" dirty="0" smtClean="0"/>
              <a:t>used for </a:t>
            </a:r>
            <a:r>
              <a:rPr lang="en-US" sz="2000" dirty="0"/>
              <a:t>markers, lines, arrows etc. The complete summary of </a:t>
            </a:r>
            <a:r>
              <a:rPr lang="en-US" sz="2000" dirty="0" smtClean="0"/>
              <a:t>colours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represented by the ROOT “colour wheel”. </a:t>
            </a:r>
            <a:r>
              <a:rPr lang="en-US" sz="2000" dirty="0" smtClean="0"/>
              <a:t>ROOT </a:t>
            </a:r>
            <a:r>
              <a:rPr lang="en-US" sz="2000" dirty="0"/>
              <a:t>provides several graphics markers l</a:t>
            </a:r>
            <a:r>
              <a:rPr lang="en-US" sz="2000" dirty="0" smtClean="0"/>
              <a:t>ike triangles</a:t>
            </a:r>
            <a:r>
              <a:rPr lang="en-US" sz="2000" dirty="0"/>
              <a:t>, crosses or stars.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Arrows </a:t>
            </a:r>
            <a:r>
              <a:rPr lang="en-US" sz="2000" b="1" dirty="0"/>
              <a:t>and </a:t>
            </a:r>
            <a:r>
              <a:rPr lang="en-US" sz="2000" b="1" dirty="0" smtClean="0"/>
              <a:t>Lines: </a:t>
            </a:r>
            <a:r>
              <a:rPr lang="en-US" sz="2000" dirty="0" smtClean="0"/>
              <a:t>The </a:t>
            </a:r>
            <a:r>
              <a:rPr lang="en-US" sz="2000" dirty="0"/>
              <a:t>class representing arrows is TArrow, which inherits from </a:t>
            </a:r>
            <a:r>
              <a:rPr lang="en-US" sz="2000" dirty="0" smtClean="0"/>
              <a:t>TLine. The </a:t>
            </a:r>
            <a:r>
              <a:rPr lang="en-US" sz="2000" dirty="0"/>
              <a:t>constructors of lines and arrows always contain the coordinates of the </a:t>
            </a:r>
            <a:r>
              <a:rPr lang="en-US" sz="2000" dirty="0" smtClean="0"/>
              <a:t>endpoints.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Text: </a:t>
            </a:r>
            <a:r>
              <a:rPr lang="en-US" sz="2000" dirty="0" smtClean="0"/>
              <a:t>A </a:t>
            </a:r>
            <a:r>
              <a:rPr lang="en-US" sz="2000" dirty="0"/>
              <a:t>possibility to add text in </a:t>
            </a:r>
            <a:r>
              <a:rPr lang="en-US" sz="2000" dirty="0" smtClean="0"/>
              <a:t>plots </a:t>
            </a:r>
            <a:r>
              <a:rPr lang="en-US" sz="2000" dirty="0"/>
              <a:t>is provided by the TLatex class. </a:t>
            </a:r>
            <a:r>
              <a:rPr lang="en-US" sz="2000" dirty="0" smtClean="0"/>
              <a:t>Latex mathematical </a:t>
            </a:r>
            <a:r>
              <a:rPr lang="en-US" sz="2000" dirty="0"/>
              <a:t>symbols are automatically interpreted, you just need to replace the “\” by a “#”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Summary of Visual Effects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7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What can you do with ROOT?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2" y="901699"/>
            <a:ext cx="4068878" cy="39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451" y="1384300"/>
            <a:ext cx="4846671" cy="34734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43700" y="628651"/>
            <a:ext cx="800100" cy="4889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815" y="901699"/>
            <a:ext cx="43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LHC collision in CMS: </a:t>
            </a:r>
          </a:p>
          <a:p>
            <a:r>
              <a:rPr lang="en-US" sz="1400" b="1" dirty="0" smtClean="0"/>
              <a:t>event display, also done with ROOT!</a:t>
            </a:r>
            <a:endParaRPr lang="en-GB" sz="14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TColorWheel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050" name="Picture 2" descr="https://root.cern.ch/root/html/MACRO_TColorWheel_1_whe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924" y="1229696"/>
            <a:ext cx="37719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The Family of Markers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41400"/>
            <a:ext cx="6299200" cy="218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420533"/>
            <a:ext cx="81110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kDot</a:t>
            </a:r>
            <a:r>
              <a:rPr lang="en-US" sz="1400" dirty="0">
                <a:latin typeface="Courier"/>
                <a:cs typeface="Courier"/>
              </a:rPr>
              <a:t>=1, </a:t>
            </a:r>
            <a:r>
              <a:rPr lang="en-US" sz="1400" dirty="0" err="1">
                <a:latin typeface="Courier"/>
                <a:cs typeface="Courier"/>
              </a:rPr>
              <a:t>kPlus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kStar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kCircle</a:t>
            </a:r>
            <a:r>
              <a:rPr lang="en-US" sz="1400" dirty="0">
                <a:latin typeface="Courier"/>
                <a:cs typeface="Courier"/>
              </a:rPr>
              <a:t>=4, </a:t>
            </a:r>
            <a:r>
              <a:rPr lang="en-US" sz="1400" dirty="0" err="1">
                <a:latin typeface="Courier"/>
                <a:cs typeface="Courier"/>
              </a:rPr>
              <a:t>kMultiply</a:t>
            </a:r>
            <a:r>
              <a:rPr lang="en-US" sz="1400" dirty="0">
                <a:latin typeface="Courier"/>
                <a:cs typeface="Courier"/>
              </a:rPr>
              <a:t>=5,</a:t>
            </a:r>
          </a:p>
          <a:p>
            <a:r>
              <a:rPr lang="en-US" sz="1400" dirty="0" err="1" smtClean="0">
                <a:latin typeface="Courier"/>
                <a:cs typeface="Courier"/>
              </a:rPr>
              <a:t>kFullDotSmall</a:t>
            </a:r>
            <a:r>
              <a:rPr lang="en-US" sz="1400" dirty="0">
                <a:latin typeface="Courier"/>
                <a:cs typeface="Courier"/>
              </a:rPr>
              <a:t>=6, </a:t>
            </a:r>
            <a:r>
              <a:rPr lang="en-US" sz="1400" dirty="0" err="1">
                <a:latin typeface="Courier"/>
                <a:cs typeface="Courier"/>
              </a:rPr>
              <a:t>kFullDotMedium</a:t>
            </a:r>
            <a:r>
              <a:rPr lang="en-US" sz="1400" dirty="0">
                <a:latin typeface="Courier"/>
                <a:cs typeface="Courier"/>
              </a:rPr>
              <a:t>=7, </a:t>
            </a:r>
            <a:r>
              <a:rPr lang="en-US" sz="1400" dirty="0" err="1">
                <a:latin typeface="Courier"/>
                <a:cs typeface="Courier"/>
              </a:rPr>
              <a:t>kFullDotLarge</a:t>
            </a:r>
            <a:r>
              <a:rPr lang="en-US" sz="1400" dirty="0">
                <a:latin typeface="Courier"/>
                <a:cs typeface="Courier"/>
              </a:rPr>
              <a:t>=8,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kFullCircle</a:t>
            </a:r>
            <a:r>
              <a:rPr lang="it-IT" sz="1400" dirty="0">
                <a:latin typeface="Courier"/>
                <a:cs typeface="Courier"/>
              </a:rPr>
              <a:t>=20, </a:t>
            </a:r>
            <a:r>
              <a:rPr lang="it-IT" sz="1400" dirty="0" err="1">
                <a:latin typeface="Courier"/>
                <a:cs typeface="Courier"/>
              </a:rPr>
              <a:t>kFullSquare</a:t>
            </a:r>
            <a:r>
              <a:rPr lang="it-IT" sz="1400" dirty="0">
                <a:latin typeface="Courier"/>
                <a:cs typeface="Courier"/>
              </a:rPr>
              <a:t>=21, </a:t>
            </a:r>
            <a:r>
              <a:rPr lang="it-IT" sz="1400" dirty="0" err="1">
                <a:latin typeface="Courier"/>
                <a:cs typeface="Courier"/>
              </a:rPr>
              <a:t>kFullTriangleUp</a:t>
            </a:r>
            <a:r>
              <a:rPr lang="it-IT" sz="1400" dirty="0">
                <a:latin typeface="Courier"/>
                <a:cs typeface="Courier"/>
              </a:rPr>
              <a:t>=22,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kFullTriangleDown</a:t>
            </a:r>
            <a:r>
              <a:rPr lang="it-IT" sz="1400" dirty="0">
                <a:latin typeface="Courier"/>
                <a:cs typeface="Courier"/>
              </a:rPr>
              <a:t>=23, </a:t>
            </a:r>
            <a:r>
              <a:rPr lang="it-IT" sz="1400" dirty="0" err="1">
                <a:latin typeface="Courier"/>
                <a:cs typeface="Courier"/>
              </a:rPr>
              <a:t>kOpenCircle</a:t>
            </a:r>
            <a:r>
              <a:rPr lang="it-IT" sz="1400" dirty="0">
                <a:latin typeface="Courier"/>
                <a:cs typeface="Courier"/>
              </a:rPr>
              <a:t>=24, </a:t>
            </a:r>
            <a:r>
              <a:rPr lang="it-IT" sz="1400" dirty="0" err="1">
                <a:latin typeface="Courier"/>
                <a:cs typeface="Courier"/>
              </a:rPr>
              <a:t>kOpenSquare</a:t>
            </a:r>
            <a:r>
              <a:rPr lang="it-IT" sz="1400" dirty="0">
                <a:latin typeface="Courier"/>
                <a:cs typeface="Courier"/>
              </a:rPr>
              <a:t>=25,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kOpenTriangleUp</a:t>
            </a:r>
            <a:r>
              <a:rPr lang="it-IT" sz="1400" dirty="0">
                <a:latin typeface="Courier"/>
                <a:cs typeface="Courier"/>
              </a:rPr>
              <a:t>=26, </a:t>
            </a:r>
            <a:r>
              <a:rPr lang="it-IT" sz="1400" dirty="0" err="1">
                <a:latin typeface="Courier"/>
                <a:cs typeface="Courier"/>
              </a:rPr>
              <a:t>kOpenDiamond</a:t>
            </a:r>
            <a:r>
              <a:rPr lang="it-IT" sz="1400" dirty="0">
                <a:latin typeface="Courier"/>
                <a:cs typeface="Courier"/>
              </a:rPr>
              <a:t>=27, </a:t>
            </a:r>
            <a:r>
              <a:rPr lang="it-IT" sz="1400" dirty="0" err="1">
                <a:latin typeface="Courier"/>
                <a:cs typeface="Courier"/>
              </a:rPr>
              <a:t>kOpenCross</a:t>
            </a:r>
            <a:r>
              <a:rPr lang="it-IT" sz="1400" dirty="0">
                <a:latin typeface="Courier"/>
                <a:cs typeface="Courier"/>
              </a:rPr>
              <a:t>=28,</a:t>
            </a:r>
          </a:p>
          <a:p>
            <a:r>
              <a:rPr lang="pl-PL" sz="1400" dirty="0" err="1" smtClean="0">
                <a:latin typeface="Courier"/>
                <a:cs typeface="Courier"/>
              </a:rPr>
              <a:t>kFullStar</a:t>
            </a:r>
            <a:r>
              <a:rPr lang="pl-PL" sz="1400" dirty="0">
                <a:latin typeface="Courier"/>
                <a:cs typeface="Courier"/>
              </a:rPr>
              <a:t>=29, </a:t>
            </a:r>
            <a:r>
              <a:rPr lang="pl-PL" sz="1400" dirty="0" err="1">
                <a:latin typeface="Courier"/>
                <a:cs typeface="Courier"/>
              </a:rPr>
              <a:t>kOpenStar</a:t>
            </a:r>
            <a:r>
              <a:rPr lang="pl-PL" sz="1400" dirty="0">
                <a:latin typeface="Courier"/>
                <a:cs typeface="Courier"/>
              </a:rPr>
              <a:t>=30, </a:t>
            </a:r>
            <a:r>
              <a:rPr lang="pl-PL" sz="1400" dirty="0" err="1">
                <a:latin typeface="Courier"/>
                <a:cs typeface="Courier"/>
              </a:rPr>
              <a:t>kOpenTriangleDown</a:t>
            </a:r>
            <a:r>
              <a:rPr lang="pl-PL" sz="1400" dirty="0">
                <a:latin typeface="Courier"/>
                <a:cs typeface="Courier"/>
              </a:rPr>
              <a:t>=32,</a:t>
            </a:r>
          </a:p>
          <a:p>
            <a:r>
              <a:rPr lang="it-IT" sz="1400" dirty="0" err="1" smtClean="0">
                <a:latin typeface="Courier"/>
                <a:cs typeface="Courier"/>
              </a:rPr>
              <a:t>kFullDiamond</a:t>
            </a:r>
            <a:r>
              <a:rPr lang="it-IT" sz="1400" dirty="0">
                <a:latin typeface="Courier"/>
                <a:cs typeface="Courier"/>
              </a:rPr>
              <a:t>=33, </a:t>
            </a:r>
            <a:r>
              <a:rPr lang="it-IT" sz="1400" dirty="0" err="1">
                <a:latin typeface="Courier"/>
                <a:cs typeface="Courier"/>
              </a:rPr>
              <a:t>kFullCross</a:t>
            </a:r>
            <a:r>
              <a:rPr lang="it-IT" sz="1400" dirty="0">
                <a:latin typeface="Courier"/>
                <a:cs typeface="Courier"/>
              </a:rPr>
              <a:t>=34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3420533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Also available through more friendly names </a:t>
            </a:r>
            <a:r>
              <a:rPr lang="en-GB" dirty="0" smtClean="0">
                <a:sym typeface="Wingdings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650" y="92704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have seen how ROOT interprets and “just in time compiles” code. ROOT also allows to compile code “traditionally”. At the ROOT prompt: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927614"/>
            <a:ext cx="3698464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root [1] .L macro1.C</a:t>
            </a:r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nl-N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nl-NL" sz="2000" dirty="0">
                <a:latin typeface="Consolas" panose="020B0609020204030204" pitchFamily="49" charset="0"/>
                <a:cs typeface="Consolas" panose="020B0609020204030204" pitchFamily="49" charset="0"/>
              </a:rPr>
              <a:t>[2] macro1()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2943276"/>
            <a:ext cx="524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libraries can be also used to produce standalone, compiled applications: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94455" y="2327723"/>
            <a:ext cx="169301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ExampleMacro.C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88050" y="2635500"/>
            <a:ext cx="2876550" cy="132343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s-I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is-I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650" y="4134860"/>
            <a:ext cx="8851228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-o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cflags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--libs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ExampleMacro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Interpretation and Compilation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3958814" y="1961297"/>
            <a:ext cx="777054" cy="320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5868" y="1668909"/>
            <a:ext cx="3300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Generate shared library and execute function</a:t>
            </a:r>
            <a:endParaRPr lang="en-GB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4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More about Graphs and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074" name="Picture 2" descr="http://pdg3.lbl.gov/atlasblog/wp-content/uploads/2012/08/CombinedM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5" y="856478"/>
            <a:ext cx="4320950" cy="3242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hcb-public.web.cern.ch/lhcb-public/Images2014/PlotExB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935" y="1688258"/>
            <a:ext cx="4608936" cy="312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13125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Read Graph Points from </a:t>
            </a:r>
            <a:r>
              <a:rPr lang="en-US" sz="2400" dirty="0" smtClean="0"/>
              <a:t>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Polar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2D </a:t>
            </a:r>
            <a:r>
              <a:rPr lang="en-US" sz="2400" dirty="0" smtClean="0"/>
              <a:t>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Multiple graphs</a:t>
            </a:r>
            <a:endParaRPr lang="en-US" sz="24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6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61936"/>
            <a:ext cx="87503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build a graph, experimental data can </a:t>
            </a:r>
            <a:r>
              <a:rPr lang="en-US" sz="2000" dirty="0"/>
              <a:t>b</a:t>
            </a:r>
            <a:r>
              <a:rPr lang="en-US" sz="2000" dirty="0" smtClean="0"/>
              <a:t>e read from </a:t>
            </a:r>
            <a:r>
              <a:rPr lang="en-US" sz="2000" dirty="0"/>
              <a:t>an ASCII file (i.e. standard text</a:t>
            </a:r>
            <a:r>
              <a:rPr lang="en-US" sz="2000" dirty="0" smtClean="0"/>
              <a:t>) using this constructor: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400" dirty="0" smtClean="0"/>
          </a:p>
          <a:p>
            <a:r>
              <a:rPr lang="en-US" sz="2000" dirty="0" smtClean="0"/>
              <a:t>Let’s have a look at </a:t>
            </a:r>
            <a:r>
              <a:rPr lang="en-US" sz="2000" dirty="0" smtClean="0">
                <a:cs typeface="Courier"/>
              </a:rPr>
              <a:t>macro2.C in a notebook</a:t>
            </a:r>
            <a:endParaRPr lang="en-US" sz="2000" dirty="0"/>
          </a:p>
          <a:p>
            <a:r>
              <a:rPr lang="en-US" dirty="0" smtClean="0"/>
              <a:t>(also in section 4.1 of the Primer).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8833" y="1883358"/>
            <a:ext cx="7352411" cy="10156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TGraphErrors(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char *filename,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*format="%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Option_t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*option="");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From an ASCII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Macro2_cpp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5950"/>
            <a:ext cx="2509626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cxnSp>
        <p:nvCxnSpPr>
          <p:cNvPr id="11" name="Straight Arrow Connector 8"/>
          <p:cNvCxnSpPr/>
          <p:nvPr/>
        </p:nvCxnSpPr>
        <p:spPr>
          <a:xfrm>
            <a:off x="4790831" y="3505200"/>
            <a:ext cx="1547446" cy="85969"/>
          </a:xfrm>
          <a:prstGeom prst="straightConnector1">
            <a:avLst/>
          </a:prstGeom>
          <a:ln w="412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1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93" y="384488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29662"/>
            <a:ext cx="8978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Graphs can also be displayed in polar coordinate like in </a:t>
            </a:r>
            <a:r>
              <a:rPr lang="en-US" i="1" dirty="0" smtClean="0">
                <a:cs typeface="Courier"/>
              </a:rPr>
              <a:t>macro3.C</a:t>
            </a:r>
            <a:r>
              <a:rPr lang="en-US" dirty="0" smtClean="0"/>
              <a:t> (section 4.2 in the Primer):</a:t>
            </a:r>
            <a:endParaRPr lang="en-US" dirty="0"/>
          </a:p>
        </p:txBody>
      </p:sp>
      <p:pic>
        <p:nvPicPr>
          <p:cNvPr id="2" name="Picture 1" descr="Screen Shot 2015-06-02 at 15.29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015" y="1275004"/>
            <a:ext cx="3945526" cy="358337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Polar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Macro3_cpp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07" y="2556433"/>
            <a:ext cx="2473367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19" y="1548538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0814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</a:t>
            </a:r>
            <a:r>
              <a:rPr lang="en-US" dirty="0"/>
              <a:t>-dimensional </a:t>
            </a:r>
            <a:r>
              <a:rPr lang="en-US" dirty="0" smtClean="0"/>
              <a:t>graphs can be created in ROOT with </a:t>
            </a:r>
            <a:r>
              <a:rPr lang="en-US" dirty="0"/>
              <a:t>the </a:t>
            </a:r>
            <a:r>
              <a:rPr lang="en-US" i="1" dirty="0" smtClean="0">
                <a:cs typeface="Courier"/>
              </a:rPr>
              <a:t>TGraph2DErrors</a:t>
            </a:r>
            <a:r>
              <a:rPr lang="en-US" i="1" dirty="0" smtClean="0"/>
              <a:t> </a:t>
            </a:r>
            <a:r>
              <a:rPr lang="en-US" dirty="0" smtClean="0"/>
              <a:t>class. </a:t>
            </a:r>
          </a:p>
          <a:p>
            <a:r>
              <a:rPr lang="en-US" i="1" dirty="0" smtClean="0">
                <a:cs typeface="Courier"/>
              </a:rPr>
              <a:t>macro4.C</a:t>
            </a:r>
            <a:r>
              <a:rPr lang="en-US" dirty="0" smtClean="0">
                <a:cs typeface="Courier"/>
              </a:rPr>
              <a:t>,</a:t>
            </a:r>
            <a:r>
              <a:rPr lang="en-US" dirty="0" smtClean="0"/>
              <a:t> described in Primer’s section 4.3, gives a nice example: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2D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Macro4_cpp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1" y="1554477"/>
            <a:ext cx="4394357" cy="306491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42" y="2561652"/>
            <a:ext cx="2497030" cy="1897185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87" y="156416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Gill Sans"/>
              </a:rPr>
              <a:t>It is sometimes useful to group graphs in a single entity, for instance to compute a common axis system. The class </a:t>
            </a:r>
            <a:r>
              <a:rPr lang="en-US" i="1" dirty="0" err="1" smtClean="0">
                <a:cs typeface="Gill Sans"/>
              </a:rPr>
              <a:t>TMultiGraph</a:t>
            </a:r>
            <a:r>
              <a:rPr lang="en-US" dirty="0" smtClean="0">
                <a:cs typeface="Gill Sans"/>
              </a:rPr>
              <a:t> described in section 4.4 of the Primer allows that.</a:t>
            </a:r>
            <a:endParaRPr lang="en-US" dirty="0"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Graphs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Multigraph_cpp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10" y="1606904"/>
            <a:ext cx="4296223" cy="294814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71" y="2687794"/>
            <a:ext cx="2509626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52" y="169703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43509"/>
            <a:ext cx="914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Your </a:t>
            </a:r>
            <a:r>
              <a:rPr lang="en-US" sz="2800" dirty="0" smtClean="0"/>
              <a:t>First (in fact second) Histogram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Add and Divide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Two-dimensional </a:t>
            </a:r>
            <a:r>
              <a:rPr lang="en-US" sz="2800" dirty="0" smtClean="0"/>
              <a:t>Histograms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Histograms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999" y="825500"/>
            <a:ext cx="8763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is a software toolkit</a:t>
            </a:r>
            <a:r>
              <a:rPr lang="en-US" sz="2000" dirty="0"/>
              <a:t> </a:t>
            </a:r>
            <a:r>
              <a:rPr lang="en-US" sz="2000" dirty="0" smtClean="0"/>
              <a:t>which provides building blocks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visualisation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Data storage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ROOT is written mainly in C++</a:t>
            </a:r>
            <a:r>
              <a:rPr lang="en-US" sz="2000" dirty="0" smtClean="0"/>
              <a:t> (C++11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Bindings for </a:t>
            </a:r>
            <a:r>
              <a:rPr lang="en-US" sz="2000" dirty="0" smtClean="0">
                <a:solidFill>
                  <a:srgbClr val="4F81BD"/>
                </a:solidFill>
              </a:rPr>
              <a:t>Python</a:t>
            </a:r>
            <a:r>
              <a:rPr lang="en-US" sz="2000" dirty="0" smtClean="0"/>
              <a:t> is provided.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4F81BD"/>
                </a:solidFill>
              </a:rPr>
              <a:t>Adopted in High Energy Physics </a:t>
            </a:r>
            <a:r>
              <a:rPr lang="en-US" sz="2000" dirty="0" smtClean="0"/>
              <a:t>and other sciences (but also industry)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~250 PetaBytes</a:t>
            </a:r>
            <a:r>
              <a:rPr lang="en-US" sz="2000" dirty="0" smtClean="0"/>
              <a:t> of data in ROOT format on the LHC </a:t>
            </a:r>
            <a:r>
              <a:rPr lang="en-US" sz="2000" dirty="0"/>
              <a:t>C</a:t>
            </a:r>
            <a:r>
              <a:rPr lang="en-US" sz="2000" dirty="0" smtClean="0"/>
              <a:t>omputing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Fits and parameters’ estimations for </a:t>
            </a:r>
            <a:r>
              <a:rPr lang="en-US" sz="2000" dirty="0" smtClean="0">
                <a:solidFill>
                  <a:srgbClr val="4F81BD"/>
                </a:solidFill>
              </a:rPr>
              <a:t>discoveries</a:t>
            </a:r>
            <a:r>
              <a:rPr lang="en-US" sz="2000" dirty="0" smtClean="0"/>
              <a:t> (e.g. the Higgs)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Thousands of ROOT plots </a:t>
            </a:r>
            <a:r>
              <a:rPr lang="en-US" sz="2000" dirty="0" smtClean="0"/>
              <a:t>in scientific publications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3319" y="1429295"/>
            <a:ext cx="312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</a:rPr>
              <a:t>An Open Source Project</a:t>
            </a:r>
          </a:p>
          <a:p>
            <a:r>
              <a:rPr lang="en-GB" i="1" dirty="0" smtClean="0"/>
              <a:t>All contributions are warmly welcome!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964" y="2064168"/>
            <a:ext cx="1130300" cy="391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964" y="2605792"/>
            <a:ext cx="829686" cy="845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650" y="2751462"/>
            <a:ext cx="554614" cy="554614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13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100" y="961936"/>
            <a:ext cx="87503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Write a macro to visualise a </a:t>
            </a:r>
            <a:r>
              <a:rPr lang="en-US" sz="2000" dirty="0"/>
              <a:t>P</a:t>
            </a:r>
            <a:r>
              <a:rPr lang="en-US" sz="2000" dirty="0" smtClean="0"/>
              <a:t>oisson distribution in a histogram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a 1D histogram the bins of which are double precision numbers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max number of counts collected is 15 (max value on the x axis)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a random generator to generate 1000 </a:t>
            </a:r>
            <a:r>
              <a:rPr lang="en-US" sz="2000" dirty="0"/>
              <a:t>P</a:t>
            </a:r>
            <a:r>
              <a:rPr lang="en-US" sz="2000" dirty="0" smtClean="0"/>
              <a:t>oissonian counts, mu=4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Properly set the title and axes names, fill the histogram in blue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Fit it, programmatically or with the fit panel (right click on the histogram)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solution of this exercise is macro5.C shown in section 5.1 in the Primer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7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ill Sans"/>
              </a:rPr>
              <a:t>Create a macro that draws the sum, difference and ratio of two histograms</a:t>
            </a:r>
          </a:p>
          <a:p>
            <a:endParaRPr lang="en-US" sz="2000" dirty="0" smtClean="0"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three pairs of histograms, fill them randomly with normally distributed numbers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US" dirty="0" err="1" smtClean="0">
                <a:latin typeface="Consolas"/>
                <a:cs typeface="Consolas"/>
              </a:rPr>
              <a:t>FillRandom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gaus</a:t>
            </a:r>
            <a:r>
              <a:rPr lang="en-US" dirty="0" smtClean="0">
                <a:latin typeface="Consolas"/>
                <a:cs typeface="Consolas"/>
              </a:rPr>
              <a:t>”)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Divide, sum and subtract them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Useful methods: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TH1::Divide(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TH1*)</a:t>
            </a:r>
            <a:r>
              <a:rPr lang="en-US" dirty="0" smtClean="0">
                <a:latin typeface="Gill Sans"/>
                <a:cs typeface="Gill Sans"/>
              </a:rPr>
              <a:t>,  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TH1::</a:t>
            </a:r>
            <a:r>
              <a:rPr lang="en-GB" dirty="0" smtClean="0">
                <a:latin typeface="Consolas"/>
                <a:cs typeface="Consolas"/>
              </a:rPr>
              <a:t>Add</a:t>
            </a:r>
            <a:r>
              <a:rPr lang="en-GB" dirty="0">
                <a:latin typeface="Consolas"/>
                <a:cs typeface="Consolas"/>
              </a:rPr>
              <a:t>(</a:t>
            </a:r>
            <a:r>
              <a:rPr lang="en-GB" dirty="0" err="1">
                <a:latin typeface="Consolas"/>
                <a:cs typeface="Consolas"/>
              </a:rPr>
              <a:t>const</a:t>
            </a:r>
            <a:r>
              <a:rPr lang="en-GB" dirty="0">
                <a:latin typeface="Consolas"/>
                <a:cs typeface="Consolas"/>
              </a:rPr>
              <a:t> TH1</a:t>
            </a:r>
            <a:r>
              <a:rPr lang="en-GB" dirty="0" smtClean="0">
                <a:latin typeface="Consolas"/>
                <a:cs typeface="Consolas"/>
              </a:rPr>
              <a:t>*, </a:t>
            </a:r>
            <a:r>
              <a:rPr lang="en-GB" dirty="0" err="1" smtClean="0">
                <a:latin typeface="Consolas"/>
                <a:cs typeface="Consolas"/>
              </a:rPr>
              <a:t>Double_t</a:t>
            </a:r>
            <a:r>
              <a:rPr lang="en-GB" dirty="0" smtClean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cs typeface="Gill Sans"/>
              </a:rPr>
              <a:t>the second parameter is a weight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Note: for every plot a different canvas has to be created and before drawing, one has to </a:t>
            </a:r>
            <a:r>
              <a:rPr lang="en-US" dirty="0" smtClean="0">
                <a:cs typeface="Gill Sans"/>
              </a:rPr>
              <a:t>“</a:t>
            </a:r>
            <a:r>
              <a:rPr lang="en-US" dirty="0" smtClean="0">
                <a:cs typeface="Consolas"/>
              </a:rPr>
              <a:t>cd</a:t>
            </a:r>
            <a:r>
              <a:rPr lang="en-US" dirty="0" smtClean="0">
                <a:cs typeface="Gill Sans"/>
              </a:rPr>
              <a:t>” </a:t>
            </a:r>
            <a:r>
              <a:rPr lang="en-US" sz="2000" dirty="0" smtClean="0">
                <a:cs typeface="Gill Sans"/>
              </a:rPr>
              <a:t>into it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latin typeface="Consolas"/>
                <a:cs typeface="Consolas"/>
              </a:rPr>
              <a:t>TCanvas</a:t>
            </a:r>
            <a:r>
              <a:rPr lang="en-US" dirty="0" smtClean="0">
                <a:latin typeface="Consolas"/>
                <a:cs typeface="Consolas"/>
              </a:rPr>
              <a:t> c; </a:t>
            </a:r>
            <a:r>
              <a:rPr lang="en-US" dirty="0" err="1" smtClean="0">
                <a:latin typeface="Consolas"/>
                <a:cs typeface="Consolas"/>
              </a:rPr>
              <a:t>c.cd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endParaRPr lang="en-US" dirty="0" smtClean="0">
              <a:latin typeface="Gill Sans"/>
              <a:cs typeface="Gill Sans"/>
            </a:endParaRPr>
          </a:p>
          <a:p>
            <a:r>
              <a:rPr lang="en-US" dirty="0"/>
              <a:t>The solution of this exercise is </a:t>
            </a:r>
            <a:r>
              <a:rPr lang="en-US" dirty="0" smtClean="0"/>
              <a:t>macro6.C </a:t>
            </a:r>
            <a:r>
              <a:rPr lang="en-US" dirty="0"/>
              <a:t>shown in section </a:t>
            </a:r>
            <a:r>
              <a:rPr lang="en-US" dirty="0" smtClean="0"/>
              <a:t>5.2 </a:t>
            </a:r>
            <a:r>
              <a:rPr lang="en-US" dirty="0"/>
              <a:t>in the Primer</a:t>
            </a:r>
          </a:p>
          <a:p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 - Optional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12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Two-dimensional histograms are a very useful tool, for example to inspect correlations between </a:t>
            </a:r>
            <a:r>
              <a:rPr lang="en-US" sz="2000" dirty="0" smtClean="0">
                <a:cs typeface="Gill Sans"/>
              </a:rPr>
              <a:t>variables, </a:t>
            </a:r>
            <a:r>
              <a:rPr lang="en-US" sz="2000" dirty="0">
                <a:cs typeface="Gill Sans"/>
              </a:rPr>
              <a:t>a</a:t>
            </a:r>
            <a:r>
              <a:rPr lang="en-US" sz="2000" dirty="0" smtClean="0">
                <a:cs typeface="Gill Sans"/>
              </a:rPr>
              <a:t>s in the example in section 5.3 of the Primer (macro7.C):</a:t>
            </a:r>
            <a:endParaRPr lang="en-US" sz="2000" dirty="0">
              <a:cs typeface="Gill Sans"/>
            </a:endParaRPr>
          </a:p>
        </p:txBody>
      </p:sp>
      <p:pic>
        <p:nvPicPr>
          <p:cNvPr id="2" name="Picture 1" descr="Screen Shot 2015-06-02 at 17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08267"/>
            <a:ext cx="3754182" cy="3399845"/>
          </a:xfrm>
          <a:prstGeom prst="rect">
            <a:avLst/>
          </a:prstGeom>
        </p:spPr>
      </p:pic>
      <p:pic>
        <p:nvPicPr>
          <p:cNvPr id="5" name="Picture 4" descr="Screen Shot 2015-06-02 at 17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602629"/>
            <a:ext cx="3754182" cy="34054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Two </a:t>
            </a:r>
            <a:r>
              <a:rPr lang="en-US" sz="3600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</a:t>
            </a:r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imensional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961936"/>
            <a:ext cx="8750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Gill Sans"/>
              </a:rPr>
              <a:t>T</a:t>
            </a:r>
            <a:r>
              <a:rPr lang="en-US" sz="2000" dirty="0" smtClean="0">
                <a:cs typeface="Gill Sans"/>
              </a:rPr>
              <a:t>he example in section 5.4 (</a:t>
            </a:r>
            <a:r>
              <a:rPr lang="en-US" sz="2000" dirty="0" err="1" smtClean="0">
                <a:cs typeface="Gill Sans"/>
              </a:rPr>
              <a:t>hstack.C</a:t>
            </a:r>
            <a:r>
              <a:rPr lang="en-US" sz="2000" dirty="0" smtClean="0">
                <a:cs typeface="Gill Sans"/>
              </a:rPr>
              <a:t>) shows how to group histograms in a single entity call a “stack”.</a:t>
            </a: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Multiple Histograms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869"/>
            <a:ext cx="876300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453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Hstack_cpp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58" y="1601138"/>
            <a:ext cx="4424580" cy="3000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096" y="2322806"/>
            <a:ext cx="1210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Gill Sans"/>
                <a:cs typeface="Gill Sans"/>
              </a:rPr>
              <a:t>Class</a:t>
            </a:r>
          </a:p>
          <a:p>
            <a:r>
              <a:rPr lang="en-GB" sz="2000" b="1" dirty="0" err="1" smtClean="0">
                <a:latin typeface="Consolas"/>
                <a:cs typeface="Consolas"/>
              </a:rPr>
              <a:t>THStack</a:t>
            </a:r>
            <a:endParaRPr lang="en-GB" sz="2000" b="1" dirty="0">
              <a:latin typeface="Consolas"/>
              <a:cs typeface="Consolas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07" y="2660582"/>
            <a:ext cx="2425348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49" y="1669822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96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Storing </a:t>
            </a:r>
            <a:r>
              <a:rPr lang="en-US" sz="2800" dirty="0" smtClean="0"/>
              <a:t>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N-tuples </a:t>
            </a:r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Input and Output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759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64" y="936405"/>
            <a:ext cx="849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ROOT allows to store C++ objects on disk (natively the language cannot)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All ROOT </a:t>
            </a:r>
            <a:r>
              <a:rPr lang="en-US" sz="2000" dirty="0">
                <a:cs typeface="Gill Sans"/>
              </a:rPr>
              <a:t>objects (inheriting from </a:t>
            </a:r>
            <a:r>
              <a:rPr lang="en-US" sz="2000" dirty="0" err="1">
                <a:cs typeface="Consolas"/>
              </a:rPr>
              <a:t>TObject</a:t>
            </a:r>
            <a:r>
              <a:rPr lang="en-US" sz="2000" dirty="0" smtClean="0">
                <a:cs typeface="Gill Sans"/>
              </a:rPr>
              <a:t>) can be written on disk via the </a:t>
            </a:r>
            <a:r>
              <a:rPr lang="en-US" sz="2000" dirty="0" smtClean="0">
                <a:cs typeface="Consolas"/>
              </a:rPr>
              <a:t>Write</a:t>
            </a:r>
            <a:r>
              <a:rPr lang="en-US" sz="2000" dirty="0" smtClean="0">
                <a:cs typeface="Gill Sans"/>
              </a:rPr>
              <a:t> method.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Two ways of storing: row wise (single </a:t>
            </a:r>
            <a:r>
              <a:rPr lang="en-US" sz="2000" dirty="0">
                <a:cs typeface="Gill Sans"/>
              </a:rPr>
              <a:t>object dump ) </a:t>
            </a:r>
            <a:r>
              <a:rPr lang="en-US" sz="2000" dirty="0" smtClean="0">
                <a:cs typeface="Gill Sans"/>
              </a:rPr>
              <a:t>and column </a:t>
            </a:r>
            <a:r>
              <a:rPr lang="en-US" sz="2000" dirty="0">
                <a:cs typeface="Gill Sans"/>
              </a:rPr>
              <a:t>wise (N-tuple like storage </a:t>
            </a:r>
            <a:r>
              <a:rPr lang="en-US" sz="2000" dirty="0" smtClean="0">
                <a:cs typeface="Gill Sans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Feature widely used, e.g. by all LHC experiments</a:t>
            </a: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 smtClean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Storing Objects in a File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265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3397" y="1854419"/>
            <a:ext cx="8477848" cy="147732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TFile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out_file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my_rootfile.root","RECREATE</a:t>
            </a:r>
            <a:r>
              <a:rPr lang="en-US" dirty="0">
                <a:latin typeface="Consolas"/>
                <a:cs typeface="Consolas"/>
              </a:rPr>
              <a:t>"); </a:t>
            </a:r>
            <a:r>
              <a:rPr lang="en-US" i="1" dirty="0">
                <a:latin typeface="Consolas"/>
                <a:cs typeface="Consolas"/>
              </a:rPr>
              <a:t>// Open a </a:t>
            </a:r>
            <a:r>
              <a:rPr lang="en-US" i="1" dirty="0" err="1" smtClean="0">
                <a:latin typeface="Consolas"/>
                <a:cs typeface="Consolas"/>
              </a:rPr>
              <a:t>Tfile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TH1F </a:t>
            </a:r>
            <a:r>
              <a:rPr lang="en-US" dirty="0">
                <a:latin typeface="Consolas"/>
                <a:cs typeface="Consolas"/>
              </a:rPr>
              <a:t>h("</a:t>
            </a:r>
            <a:r>
              <a:rPr lang="en-US" dirty="0" err="1">
                <a:latin typeface="Consolas"/>
                <a:cs typeface="Consolas"/>
              </a:rPr>
              <a:t>my_histogram","My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Title;X</a:t>
            </a:r>
            <a:r>
              <a:rPr lang="en-US" dirty="0">
                <a:latin typeface="Consolas"/>
                <a:cs typeface="Consolas"/>
              </a:rPr>
              <a:t>;# of entries",100,-5,5)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h.FillRandom</a:t>
            </a:r>
            <a:r>
              <a:rPr lang="en-US" dirty="0">
                <a:latin typeface="Consolas"/>
                <a:cs typeface="Consolas"/>
              </a:rPr>
              <a:t>("</a:t>
            </a:r>
            <a:r>
              <a:rPr lang="en-US" dirty="0" err="1">
                <a:latin typeface="Consolas"/>
                <a:cs typeface="Consolas"/>
              </a:rPr>
              <a:t>gaus</a:t>
            </a:r>
            <a:r>
              <a:rPr lang="en-US" dirty="0">
                <a:latin typeface="Consolas"/>
                <a:cs typeface="Consolas"/>
              </a:rPr>
              <a:t>")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 	</a:t>
            </a:r>
            <a:r>
              <a:rPr lang="en-US" dirty="0" err="1" smtClean="0">
                <a:latin typeface="Consolas"/>
                <a:cs typeface="Consolas"/>
              </a:rPr>
              <a:t>h.Write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Write the histogram in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 	</a:t>
            </a:r>
            <a:r>
              <a:rPr lang="en-US" dirty="0" err="1" smtClean="0">
                <a:latin typeface="Consolas"/>
                <a:cs typeface="Consolas"/>
              </a:rPr>
              <a:t>out_file.Close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 Close the </a:t>
            </a:r>
            <a:r>
              <a:rPr lang="en-US" i="1" dirty="0" smtClean="0">
                <a:latin typeface="Consolas"/>
                <a:cs typeface="Consolas"/>
              </a:rPr>
              <a:t>file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 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467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4" y="936405"/>
            <a:ext cx="849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Gill Sans"/>
              </a:rPr>
              <a:t>Inspect the content of a file with the </a:t>
            </a:r>
            <a:r>
              <a:rPr lang="en-US" sz="2000" dirty="0" err="1" smtClean="0">
                <a:cs typeface="Consolas"/>
              </a:rPr>
              <a:t>TBrowser</a:t>
            </a:r>
            <a:endParaRPr lang="en-US" sz="2000" dirty="0" smtClean="0">
              <a:cs typeface="Consolas"/>
            </a:endParaRPr>
          </a:p>
          <a:p>
            <a:endParaRPr lang="en-US" sz="2000" dirty="0" smtClean="0"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a file copying the lines of the previous slide at the prompt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Quit the command line interpreter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Boot ROOT opening the file: </a:t>
            </a:r>
            <a:r>
              <a:rPr lang="en-US" sz="2000" dirty="0" smtClean="0">
                <a:cs typeface="Consolas"/>
              </a:rPr>
              <a:t>root </a:t>
            </a:r>
            <a:r>
              <a:rPr lang="en-US" sz="2000" dirty="0" err="1" smtClean="0">
                <a:cs typeface="Consolas"/>
              </a:rPr>
              <a:t>my_rootfile.root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Type: </a:t>
            </a:r>
            <a:r>
              <a:rPr lang="en-US" sz="2000" dirty="0" err="1" smtClean="0">
                <a:cs typeface="Consolas"/>
              </a:rPr>
              <a:t>TBrowser</a:t>
            </a:r>
            <a:r>
              <a:rPr lang="en-US" sz="2000" dirty="0" smtClean="0">
                <a:cs typeface="Consolas"/>
              </a:rPr>
              <a:t> </a:t>
            </a:r>
            <a:r>
              <a:rPr lang="en-US" sz="2000" dirty="0" err="1" smtClean="0">
                <a:cs typeface="Consolas"/>
              </a:rPr>
              <a:t>myBrowser</a:t>
            </a:r>
            <a:endParaRPr lang="en-US" sz="2000" dirty="0" smtClean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Inspect the content of the file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Gill Sans"/>
            </a:endParaRPr>
          </a:p>
          <a:p>
            <a:endParaRPr lang="en-US" sz="2000" dirty="0">
              <a:cs typeface="Gill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243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915323"/>
            <a:ext cx="86449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 is the data structure ROOT provides to store large quantities of same types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Organised</a:t>
            </a:r>
            <a:r>
              <a:rPr lang="en-US" sz="2000" dirty="0" smtClean="0"/>
              <a:t> in branches, each one holding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Organised in independent events, e.g. collision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Efficient disk space usage, optimised I/O runtime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03" y="2238762"/>
            <a:ext cx="3276380" cy="281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6" y="2565650"/>
            <a:ext cx="1373069" cy="22802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143154" y="2985418"/>
            <a:ext cx="2095500" cy="515827"/>
          </a:xfrm>
          <a:prstGeom prst="rightArrow">
            <a:avLst>
              <a:gd name="adj1" fmla="val 26470"/>
              <a:gd name="adj2" fmla="val 525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19300" y="3475845"/>
            <a:ext cx="26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LEP style flat n-tuples evolved in more efficient trees (fast access, read ahead)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9150" y="2716190"/>
            <a:ext cx="1016000" cy="2000026"/>
            <a:chOff x="7200900" y="3744458"/>
            <a:chExt cx="1016000" cy="2000026"/>
          </a:xfrm>
        </p:grpSpPr>
        <p:sp>
          <p:nvSpPr>
            <p:cNvPr id="11" name="Rounded Rectangle 10"/>
            <p:cNvSpPr/>
            <p:nvPr/>
          </p:nvSpPr>
          <p:spPr>
            <a:xfrm>
              <a:off x="7200900" y="3744458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1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200900" y="54503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N</a:t>
              </a:r>
              <a:endParaRPr lang="en-GB" dirty="0"/>
            </a:p>
          </p:txBody>
        </p:sp>
        <p:cxnSp>
          <p:nvCxnSpPr>
            <p:cNvPr id="13" name="Straight Connector 12"/>
            <p:cNvCxnSpPr>
              <a:stCxn id="11" idx="2"/>
              <a:endCxn id="12" idx="0"/>
            </p:cNvCxnSpPr>
            <p:nvPr/>
          </p:nvCxnSpPr>
          <p:spPr>
            <a:xfrm>
              <a:off x="7708900" y="4038600"/>
              <a:ext cx="0" cy="1411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7200900" y="4191000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2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200900" y="4637542"/>
              <a:ext cx="1016000" cy="294142"/>
            </a:xfrm>
            <a:prstGeom prst="round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Event 3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6950" y="4937128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……..</a:t>
              </a:r>
            </a:p>
            <a:p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4587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48" y="1627966"/>
            <a:ext cx="885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>
                <a:cs typeface="Consolas"/>
              </a:rPr>
              <a:t>TNtuple</a:t>
            </a:r>
            <a:r>
              <a:rPr lang="en-US" sz="2000" dirty="0" smtClean="0"/>
              <a:t> is a simplified version of the </a:t>
            </a:r>
            <a:r>
              <a:rPr lang="en-US" sz="2000" dirty="0" err="1" smtClean="0">
                <a:cs typeface="Consolas"/>
              </a:rPr>
              <a:t>TTree</a:t>
            </a:r>
            <a:r>
              <a:rPr lang="en-US" sz="2000" dirty="0" smtClean="0"/>
              <a:t>: store floating point numbers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 powerful for analysis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err="1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Ntuples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1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in a Nutshell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742" y="967042"/>
            <a:ext cx="8713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ROOT can be seen as a collection of building blocks for various activities, like: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analysis</a:t>
            </a:r>
            <a:r>
              <a:rPr lang="en-US" sz="2000" dirty="0">
                <a:solidFill>
                  <a:schemeClr val="accent1"/>
                </a:solidFill>
              </a:rPr>
              <a:t>: histograms, </a:t>
            </a:r>
            <a:r>
              <a:rPr lang="en-US" sz="2000" dirty="0" smtClean="0">
                <a:solidFill>
                  <a:schemeClr val="accent1"/>
                </a:solidFill>
              </a:rPr>
              <a:t>graphs,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I/O</a:t>
            </a:r>
            <a:r>
              <a:rPr lang="en-US" sz="2000" dirty="0" smtClean="0"/>
              <a:t>: row-wise, column-wise storage of </a:t>
            </a:r>
            <a:r>
              <a:rPr lang="en-US" sz="2000" b="1" dirty="0" smtClean="0"/>
              <a:t>any</a:t>
            </a:r>
            <a:r>
              <a:rPr lang="en-US" sz="2000" dirty="0" smtClean="0"/>
              <a:t> C++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Statistical tools (</a:t>
            </a:r>
            <a:r>
              <a:rPr lang="en-US" sz="2000" dirty="0" smtClean="0">
                <a:solidFill>
                  <a:schemeClr val="accent1"/>
                </a:solidFill>
              </a:rPr>
              <a:t>RooFit/RooStats</a:t>
            </a:r>
            <a:r>
              <a:rPr lang="en-US" sz="2000" dirty="0" smtClean="0"/>
              <a:t>): rich modeling and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Math</a:t>
            </a:r>
            <a:r>
              <a:rPr lang="en-US" sz="2000" dirty="0" smtClean="0"/>
              <a:t>: non trivial functions (e.g. Erf, Bessel), </a:t>
            </a:r>
            <a:r>
              <a:rPr lang="en-US" sz="2000" dirty="0" err="1" smtClean="0"/>
              <a:t>optimised</a:t>
            </a:r>
            <a:r>
              <a:rPr lang="en-US" sz="2000" dirty="0" smtClean="0"/>
              <a:t> math functions (</a:t>
            </a:r>
            <a:r>
              <a:rPr lang="en-US" sz="2000" dirty="0" smtClean="0">
                <a:solidFill>
                  <a:schemeClr val="accent1"/>
                </a:solidFill>
              </a:rPr>
              <a:t>VDT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F81BD"/>
                </a:solidFill>
              </a:rPr>
              <a:t>C++ interpretation</a:t>
            </a:r>
            <a:r>
              <a:rPr lang="en-US" sz="2000" dirty="0" smtClean="0"/>
              <a:t>: fully C++11 compliant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Multivariate Analysis </a:t>
            </a:r>
            <a:r>
              <a:rPr lang="en-US" sz="2000" dirty="0" smtClean="0"/>
              <a:t>(TMVA): e.g. Boosted decision trees,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Advanced </a:t>
            </a:r>
            <a:r>
              <a:rPr lang="en-US" sz="2000" dirty="0">
                <a:solidFill>
                  <a:schemeClr val="accent1"/>
                </a:solidFill>
              </a:rPr>
              <a:t>graphics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(2D, 3D, event display</a:t>
            </a:r>
            <a:r>
              <a:rPr lang="en-US" sz="2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PROOF: </a:t>
            </a:r>
            <a:r>
              <a:rPr lang="en-US" sz="2000" dirty="0">
                <a:solidFill>
                  <a:schemeClr val="accent1"/>
                </a:solidFill>
              </a:rPr>
              <a:t>parallel analysis </a:t>
            </a:r>
            <a:r>
              <a:rPr lang="en-US" sz="2000" dirty="0" smtClean="0">
                <a:solidFill>
                  <a:schemeClr val="accent1"/>
                </a:solidFill>
              </a:rPr>
              <a:t>facility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And more: </a:t>
            </a:r>
            <a:r>
              <a:rPr lang="en-US" sz="2000" dirty="0" smtClean="0">
                <a:solidFill>
                  <a:schemeClr val="accent1"/>
                </a:solidFill>
              </a:rPr>
              <a:t>HTTP </a:t>
            </a:r>
            <a:r>
              <a:rPr lang="en-US" sz="2000" dirty="0" err="1" smtClean="0">
                <a:solidFill>
                  <a:schemeClr val="accent1"/>
                </a:solidFill>
              </a:rPr>
              <a:t>servering</a:t>
            </a:r>
            <a:r>
              <a:rPr lang="en-US" sz="2000" dirty="0" smtClean="0">
                <a:solidFill>
                  <a:schemeClr val="accent1"/>
                </a:solidFill>
              </a:rPr>
              <a:t>,  JavaScript </a:t>
            </a:r>
            <a:r>
              <a:rPr lang="en-US" sz="2000" dirty="0" err="1" smtClean="0">
                <a:solidFill>
                  <a:schemeClr val="accent1"/>
                </a:solidFill>
              </a:rPr>
              <a:t>visualisation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Example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05470" y="914399"/>
            <a:ext cx="6074551" cy="36009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200" b="1" dirty="0" err="1" smtClean="0">
                <a:latin typeface="Consolas"/>
                <a:cs typeface="Consolas"/>
              </a:rPr>
              <a:t>TFile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ofile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>
                <a:latin typeface="Consolas"/>
                <a:cs typeface="Consolas"/>
              </a:rPr>
              <a:t>conductivity_experiment.root","RECREATE</a:t>
            </a:r>
            <a:r>
              <a:rPr lang="en-GB" sz="1200" b="1" dirty="0">
                <a:latin typeface="Consolas"/>
                <a:cs typeface="Consolas"/>
              </a:rPr>
              <a:t>");</a:t>
            </a:r>
          </a:p>
          <a:p>
            <a:r>
              <a:rPr lang="en-GB" sz="1200" b="1" dirty="0" err="1" smtClean="0">
                <a:latin typeface="Consolas"/>
                <a:cs typeface="Consolas"/>
              </a:rPr>
              <a:t>TNtuple</a:t>
            </a:r>
            <a:r>
              <a:rPr lang="en-GB" sz="1200" b="1" dirty="0" smtClean="0">
                <a:latin typeface="Consolas"/>
                <a:cs typeface="Consolas"/>
              </a:rPr>
              <a:t> </a:t>
            </a:r>
            <a:r>
              <a:rPr lang="en-GB" sz="1200" b="1" dirty="0" err="1">
                <a:latin typeface="Consolas"/>
                <a:cs typeface="Consolas"/>
              </a:rPr>
              <a:t>cond_data</a:t>
            </a:r>
            <a:r>
              <a:rPr lang="en-GB" sz="1200" b="1" dirty="0">
                <a:latin typeface="Consolas"/>
                <a:cs typeface="Consolas"/>
              </a:rPr>
              <a:t>("</a:t>
            </a:r>
            <a:r>
              <a:rPr lang="en-GB" sz="1200" b="1" dirty="0" err="1" smtClean="0">
                <a:latin typeface="Consolas"/>
                <a:cs typeface="Consolas"/>
              </a:rPr>
              <a:t>cond_data</a:t>
            </a:r>
            <a:r>
              <a:rPr lang="en-GB" sz="1200" b="1" dirty="0" smtClean="0">
                <a:latin typeface="Consolas"/>
                <a:cs typeface="Consolas"/>
              </a:rPr>
              <a:t>”,</a:t>
            </a:r>
          </a:p>
          <a:p>
            <a:r>
              <a:rPr lang="en-US" sz="1200" b="1" dirty="0" smtClean="0">
                <a:latin typeface="Consolas"/>
                <a:cs typeface="Consolas"/>
              </a:rPr>
              <a:t>			    "</a:t>
            </a:r>
            <a:r>
              <a:rPr lang="en-US" sz="1200" b="1" dirty="0">
                <a:latin typeface="Consolas"/>
                <a:cs typeface="Consolas"/>
              </a:rPr>
              <a:t>Example N-Tuple",</a:t>
            </a:r>
          </a:p>
          <a:p>
            <a:r>
              <a:rPr lang="en-US" sz="1200" b="1" dirty="0">
                <a:latin typeface="Consolas"/>
                <a:cs typeface="Consolas"/>
              </a:rPr>
              <a:t>                  </a:t>
            </a:r>
            <a:r>
              <a:rPr lang="en-US" sz="1200" b="1" dirty="0" smtClean="0">
                <a:latin typeface="Consolas"/>
                <a:cs typeface="Consolas"/>
              </a:rPr>
              <a:t>"</a:t>
            </a:r>
            <a:r>
              <a:rPr lang="en-US" sz="1200" b="1" dirty="0" err="1">
                <a:latin typeface="Consolas"/>
                <a:cs typeface="Consolas"/>
              </a:rPr>
              <a:t>Potential:Current:Temperature:Pressure</a:t>
            </a:r>
            <a:r>
              <a:rPr lang="en-US" sz="1200" b="1" dirty="0">
                <a:latin typeface="Consolas"/>
                <a:cs typeface="Consolas"/>
              </a:rPr>
              <a:t>");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TRandom3 </a:t>
            </a:r>
            <a:r>
              <a:rPr lang="en-US" sz="1200" dirty="0" err="1">
                <a:latin typeface="Consolas"/>
                <a:cs typeface="Consolas"/>
              </a:rPr>
              <a:t>rndm</a:t>
            </a:r>
            <a:r>
              <a:rPr lang="en-US" sz="1200" dirty="0" smtClean="0">
                <a:latin typeface="Consolas"/>
                <a:cs typeface="Consolas"/>
              </a:rPr>
              <a:t>; // We’ll fill random values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float 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for </a:t>
            </a:r>
            <a:r>
              <a:rPr lang="en-US" sz="1200" dirty="0">
                <a:latin typeface="Consolas"/>
                <a:cs typeface="Consolas"/>
              </a:rPr>
              <a:t>(</a:t>
            </a:r>
            <a:r>
              <a:rPr lang="en-US" sz="1200" dirty="0" err="1">
                <a:latin typeface="Consolas"/>
                <a:cs typeface="Consolas"/>
              </a:rPr>
              <a:t>int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>
                <a:latin typeface="Consolas"/>
                <a:cs typeface="Consolas"/>
              </a:rPr>
              <a:t>=0;i&lt;10000;++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 smtClean="0">
                <a:latin typeface="Consolas"/>
                <a:cs typeface="Consolas"/>
              </a:rPr>
              <a:t>) {</a:t>
            </a:r>
            <a:endParaRPr lang="en-US" sz="1200" dirty="0">
              <a:latin typeface="Consolas"/>
              <a:cs typeface="Consolas"/>
            </a:endParaRPr>
          </a:p>
          <a:p>
            <a:r>
              <a:rPr lang="hu-HU" sz="1200" dirty="0">
                <a:latin typeface="Consolas"/>
                <a:cs typeface="Consolas"/>
              </a:rPr>
              <a:t>	</a:t>
            </a:r>
            <a:r>
              <a:rPr lang="hu-HU" sz="1200" dirty="0" smtClean="0">
                <a:latin typeface="Consolas"/>
                <a:cs typeface="Consolas"/>
              </a:rPr>
              <a:t>pot  = rndm.Uniform</a:t>
            </a:r>
            <a:r>
              <a:rPr lang="hu-HU" sz="1200" dirty="0">
                <a:latin typeface="Consolas"/>
                <a:cs typeface="Consolas"/>
              </a:rPr>
              <a:t>(0.,10.);     </a:t>
            </a:r>
            <a:r>
              <a:rPr lang="hu-HU" sz="1200" dirty="0" smtClean="0">
                <a:latin typeface="Consolas"/>
                <a:cs typeface="Consolas"/>
              </a:rPr>
              <a:t>/</a:t>
            </a:r>
            <a:r>
              <a:rPr lang="hu-HU" sz="1200" dirty="0">
                <a:latin typeface="Consolas"/>
                <a:cs typeface="Consolas"/>
              </a:rPr>
              <a:t>/ get voltage</a:t>
            </a:r>
          </a:p>
          <a:p>
            <a:r>
              <a:rPr lang="nl-NL" sz="1200" dirty="0">
                <a:latin typeface="Consolas"/>
                <a:cs typeface="Consolas"/>
              </a:rPr>
              <a:t>	</a:t>
            </a:r>
            <a:r>
              <a:rPr lang="nl-NL" sz="1200" dirty="0" smtClean="0">
                <a:latin typeface="Consolas"/>
                <a:cs typeface="Consolas"/>
              </a:rPr>
              <a:t>temp = </a:t>
            </a:r>
            <a:r>
              <a:rPr lang="nl-NL" sz="1200" dirty="0" err="1" smtClean="0">
                <a:latin typeface="Consolas"/>
                <a:cs typeface="Consolas"/>
              </a:rPr>
              <a:t>rndm.Uniform</a:t>
            </a:r>
            <a:r>
              <a:rPr lang="nl-NL" sz="1200" dirty="0">
                <a:latin typeface="Consolas"/>
                <a:cs typeface="Consolas"/>
              </a:rPr>
              <a:t>(250.,350.);  // get </a:t>
            </a:r>
            <a:r>
              <a:rPr lang="nl-NL" sz="1200" dirty="0" err="1">
                <a:latin typeface="Consolas"/>
                <a:cs typeface="Consolas"/>
              </a:rPr>
              <a:t>temperature</a:t>
            </a:r>
            <a:endParaRPr lang="nl-NL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 smtClean="0">
                <a:latin typeface="Consolas"/>
                <a:cs typeface="Consolas"/>
              </a:rPr>
              <a:t> = </a:t>
            </a:r>
            <a:r>
              <a:rPr lang="en-US" sz="1200" dirty="0" err="1" smtClean="0">
                <a:latin typeface="Consolas"/>
                <a:cs typeface="Consolas"/>
              </a:rPr>
              <a:t>rndm.Uniform</a:t>
            </a:r>
            <a:r>
              <a:rPr lang="en-US" sz="1200" dirty="0">
                <a:latin typeface="Consolas"/>
                <a:cs typeface="Consolas"/>
              </a:rPr>
              <a:t>(0.5,1.5);   </a:t>
            </a:r>
            <a:r>
              <a:rPr lang="en-US" sz="1200" dirty="0" smtClean="0">
                <a:latin typeface="Consolas"/>
                <a:cs typeface="Consolas"/>
              </a:rPr>
              <a:t> /</a:t>
            </a:r>
            <a:r>
              <a:rPr lang="en-US" sz="1200" dirty="0">
                <a:latin typeface="Consolas"/>
                <a:cs typeface="Consolas"/>
              </a:rPr>
              <a:t>/ get pressure</a:t>
            </a: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smtClean="0">
                <a:latin typeface="Consolas"/>
                <a:cs typeface="Consolas"/>
              </a:rPr>
              <a:t>cur  = pot</a:t>
            </a:r>
            <a:r>
              <a:rPr lang="en-US" sz="1200" dirty="0">
                <a:latin typeface="Consolas"/>
                <a:cs typeface="Consolas"/>
              </a:rPr>
              <a:t>/(10.+0.05*(temp-300.)-0.2*(pres-1.))</a:t>
            </a:r>
            <a:r>
              <a:rPr lang="en-US" sz="1200" dirty="0" smtClean="0">
                <a:latin typeface="Consolas"/>
                <a:cs typeface="Consolas"/>
              </a:rPr>
              <a:t>;// current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	// add some random smearing (measurement errors)</a:t>
            </a:r>
          </a:p>
          <a:p>
            <a:r>
              <a:rPr lang="fi-FI" sz="1200" dirty="0">
                <a:latin typeface="Consolas"/>
                <a:cs typeface="Consolas"/>
              </a:rPr>
              <a:t>	</a:t>
            </a:r>
            <a:r>
              <a:rPr lang="fi-FI" sz="1200" dirty="0" err="1" smtClean="0">
                <a:latin typeface="Consolas"/>
                <a:cs typeface="Consolas"/>
              </a:rPr>
              <a:t>pot</a:t>
            </a:r>
            <a:r>
              <a:rPr lang="fi-FI" sz="1200" dirty="0" smtClean="0">
                <a:latin typeface="Consolas"/>
                <a:cs typeface="Consolas"/>
              </a:rPr>
              <a:t>* = rndm.Gaus(1.,0.01); </a:t>
            </a:r>
            <a:r>
              <a:rPr lang="en-US" sz="1200" dirty="0" smtClean="0">
                <a:latin typeface="Consolas"/>
                <a:cs typeface="Consolas"/>
              </a:rPr>
              <a:t>temp</a:t>
            </a:r>
            <a:r>
              <a:rPr lang="en-US" sz="1200" dirty="0">
                <a:latin typeface="Consolas"/>
                <a:cs typeface="Consolas"/>
              </a:rPr>
              <a:t>+=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(0.,0.3)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	</a:t>
            </a:r>
            <a:r>
              <a:rPr lang="en-US" sz="1200" dirty="0" err="1" smtClean="0">
                <a:latin typeface="Consolas"/>
                <a:cs typeface="Consolas"/>
              </a:rPr>
              <a:t>pres</a:t>
            </a:r>
            <a:r>
              <a:rPr lang="en-US" sz="1200" dirty="0">
                <a:latin typeface="Consolas"/>
                <a:cs typeface="Consolas"/>
              </a:rPr>
              <a:t>*</a:t>
            </a:r>
            <a:r>
              <a:rPr lang="en-US" sz="1200" dirty="0" smtClean="0">
                <a:latin typeface="Consolas"/>
                <a:cs typeface="Consolas"/>
              </a:rPr>
              <a:t>= </a:t>
            </a:r>
            <a:r>
              <a:rPr lang="en-US" sz="1200" dirty="0" err="1" smtClean="0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(1.,0.02)</a:t>
            </a:r>
            <a:r>
              <a:rPr lang="en-US" sz="1200" dirty="0" smtClean="0">
                <a:latin typeface="Consolas"/>
                <a:cs typeface="Consolas"/>
              </a:rPr>
              <a:t>; </a:t>
            </a:r>
            <a:r>
              <a:rPr lang="en-US" sz="1200" dirty="0">
                <a:latin typeface="Consolas"/>
                <a:cs typeface="Consolas"/>
              </a:rPr>
              <a:t>cur*=</a:t>
            </a:r>
            <a:r>
              <a:rPr lang="en-US" sz="1200" dirty="0" err="1">
                <a:latin typeface="Consolas"/>
                <a:cs typeface="Consolas"/>
              </a:rPr>
              <a:t>rndm.Gaus</a:t>
            </a:r>
            <a:r>
              <a:rPr lang="en-US" sz="1200" dirty="0">
                <a:latin typeface="Consolas"/>
                <a:cs typeface="Consolas"/>
              </a:rPr>
              <a:t>(1.,0.01)</a:t>
            </a:r>
            <a:r>
              <a:rPr lang="en-US" sz="1200" dirty="0" smtClean="0">
                <a:latin typeface="Consolas"/>
                <a:cs typeface="Consolas"/>
              </a:rPr>
              <a:t>;</a:t>
            </a:r>
          </a:p>
          <a:p>
            <a:r>
              <a:rPr lang="en-US" sz="1200" dirty="0" smtClean="0">
                <a:latin typeface="Consolas"/>
                <a:cs typeface="Consolas"/>
              </a:rPr>
              <a:t>	// write </a:t>
            </a:r>
            <a:r>
              <a:rPr lang="en-US" sz="1200" dirty="0">
                <a:latin typeface="Consolas"/>
                <a:cs typeface="Consolas"/>
              </a:rPr>
              <a:t>to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b="1" dirty="0" smtClean="0">
                <a:latin typeface="Consolas"/>
                <a:cs typeface="Consolas"/>
              </a:rPr>
              <a:t>	</a:t>
            </a:r>
            <a:r>
              <a:rPr lang="en-US" sz="1200" b="1" dirty="0" err="1" smtClean="0">
                <a:latin typeface="Consolas"/>
                <a:cs typeface="Consolas"/>
              </a:rPr>
              <a:t>cond_data.Fill</a:t>
            </a:r>
            <a:r>
              <a:rPr lang="en-US" sz="1200" b="1" dirty="0">
                <a:latin typeface="Consolas"/>
                <a:cs typeface="Consolas"/>
              </a:rPr>
              <a:t>(</a:t>
            </a:r>
            <a:r>
              <a:rPr lang="en-US" sz="1200" b="1" dirty="0" err="1">
                <a:latin typeface="Consolas"/>
                <a:cs typeface="Consolas"/>
              </a:rPr>
              <a:t>pot,cur,temp,pres</a:t>
            </a:r>
            <a:r>
              <a:rPr lang="en-US" sz="1200" b="1" dirty="0">
                <a:latin typeface="Consolas"/>
                <a:cs typeface="Consolas"/>
              </a:rPr>
              <a:t>);</a:t>
            </a:r>
          </a:p>
          <a:p>
            <a:r>
              <a:rPr lang="en-US" sz="1200" dirty="0" smtClean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/</a:t>
            </a:r>
            <a:r>
              <a:rPr lang="en-US" sz="1200" dirty="0">
                <a:latin typeface="Consolas"/>
                <a:cs typeface="Consolas"/>
              </a:rPr>
              <a:t>/ Save the </a:t>
            </a:r>
            <a:r>
              <a:rPr lang="en-US" sz="1200" dirty="0" err="1">
                <a:latin typeface="Consolas"/>
                <a:cs typeface="Consolas"/>
              </a:rPr>
              <a:t>ntuple</a:t>
            </a:r>
            <a:r>
              <a:rPr lang="en-US" sz="1200" dirty="0">
                <a:latin typeface="Consolas"/>
                <a:cs typeface="Consolas"/>
              </a:rPr>
              <a:t> and close the file</a:t>
            </a:r>
          </a:p>
          <a:p>
            <a:r>
              <a:rPr lang="en-US" sz="1200" b="1" dirty="0" err="1" smtClean="0">
                <a:latin typeface="Consolas"/>
                <a:cs typeface="Consolas"/>
              </a:rPr>
              <a:t>cond_data.Write</a:t>
            </a:r>
            <a:r>
              <a:rPr lang="en-US" sz="1200" b="1" dirty="0">
                <a:latin typeface="Consolas"/>
                <a:cs typeface="Consolas"/>
              </a:rPr>
              <a:t>()</a:t>
            </a:r>
            <a:r>
              <a:rPr lang="en-US" sz="1200" b="1" dirty="0" smtClean="0">
                <a:latin typeface="Consolas"/>
                <a:cs typeface="Consolas"/>
              </a:rPr>
              <a:t>; </a:t>
            </a:r>
            <a:r>
              <a:rPr lang="en-US" sz="1200" dirty="0" err="1" smtClean="0">
                <a:latin typeface="Consolas"/>
                <a:cs typeface="Consolas"/>
              </a:rPr>
              <a:t>ofile.Close</a:t>
            </a:r>
            <a:r>
              <a:rPr lang="en-US" sz="1200" dirty="0">
                <a:latin typeface="Consolas"/>
                <a:cs typeface="Consolas"/>
              </a:rPr>
              <a:t>();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22095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Primer macro </a:t>
            </a:r>
            <a:r>
              <a:rPr lang="en-GB" b="1" smtClean="0"/>
              <a:t>(section 7.2.1)</a:t>
            </a:r>
            <a:endParaRPr lang="en-GB" b="1" dirty="0" smtClean="0"/>
          </a:p>
          <a:p>
            <a:r>
              <a:rPr lang="en-GB" b="1" i="1" dirty="0" err="1" smtClean="0"/>
              <a:t>write_ntuple_to_file.C</a:t>
            </a:r>
            <a:endParaRPr lang="en-GB" b="1" i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057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Exercise: Potential of the Tree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1324594"/>
            <a:ext cx="84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Run the </a:t>
            </a:r>
            <a:r>
              <a:rPr lang="en-US" sz="2000" dirty="0" err="1" smtClean="0">
                <a:latin typeface="Consolas"/>
                <a:cs typeface="Consolas"/>
              </a:rPr>
              <a:t>write_ntuple_to_file.C</a:t>
            </a:r>
            <a:r>
              <a:rPr lang="en-US" sz="2000" dirty="0" smtClean="0">
                <a:latin typeface="Gill Sans"/>
                <a:cs typeface="Gill Sans"/>
              </a:rPr>
              <a:t> </a:t>
            </a:r>
            <a:r>
              <a:rPr lang="en-US" sz="2000" dirty="0" smtClean="0">
                <a:cs typeface="Gill Sans"/>
              </a:rPr>
              <a:t>macro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Open the file in the </a:t>
            </a:r>
            <a:r>
              <a:rPr lang="en-US" sz="2000" dirty="0" err="1" smtClean="0">
                <a:latin typeface="Consolas"/>
                <a:cs typeface="Consolas"/>
              </a:rPr>
              <a:t>TBrowser</a:t>
            </a:r>
            <a:endParaRPr lang="en-US" sz="2000" dirty="0" smtClean="0">
              <a:latin typeface="Consolas"/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Create plots clicking on the </a:t>
            </a:r>
            <a:r>
              <a:rPr lang="en-US" sz="2000" dirty="0" smtClean="0">
                <a:cs typeface="Consolas"/>
              </a:rPr>
              <a:t>leaves</a:t>
            </a:r>
          </a:p>
          <a:p>
            <a:pPr marL="342900" indent="-342900">
              <a:buFont typeface="Arial"/>
              <a:buChar char="•"/>
            </a:pPr>
            <a:endParaRPr lang="es-ES" sz="2000" dirty="0">
              <a:cs typeface="Consolas"/>
            </a:endParaRPr>
          </a:p>
          <a:p>
            <a:pPr marL="342900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Run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code</a:t>
            </a:r>
            <a:r>
              <a:rPr lang="es-ES" sz="2000" dirty="0" smtClean="0">
                <a:cs typeface="Consolas"/>
              </a:rPr>
              <a:t> in SWAN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cs typeface="Consolas"/>
              </a:rPr>
              <a:t>Check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your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CERNBox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for</a:t>
            </a:r>
            <a:r>
              <a:rPr lang="es-ES" sz="2000" dirty="0" smtClean="0">
                <a:cs typeface="Consolas"/>
              </a:rPr>
              <a:t> </a:t>
            </a:r>
            <a:r>
              <a:rPr lang="es-ES" sz="2000" dirty="0" err="1" smtClean="0">
                <a:cs typeface="Consolas"/>
              </a:rPr>
              <a:t>the</a:t>
            </a:r>
            <a:r>
              <a:rPr lang="en-US" sz="2000" dirty="0">
                <a:cs typeface="Consolas"/>
              </a:rPr>
              <a:t> </a:t>
            </a:r>
            <a:r>
              <a:rPr lang="en-US" sz="2000" dirty="0" smtClean="0">
                <a:cs typeface="Consolas"/>
              </a:rPr>
              <a:t>result file!</a:t>
            </a:r>
            <a:endParaRPr lang="es-E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81" y="2691842"/>
            <a:ext cx="2334892" cy="184380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95" y="1701082"/>
            <a:ext cx="1506541" cy="863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8069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700" y="44531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err="1" smtClean="0">
                <a:solidFill>
                  <a:srgbClr val="0000FF"/>
                </a:solidFill>
              </a:rPr>
              <a:t>Write_ntuple_to_file_cpp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1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Complex Trees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64" y="943594"/>
            <a:ext cx="849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cs typeface="Gill Sans"/>
              </a:rPr>
              <a:t>TTreeReader</a:t>
            </a:r>
            <a:r>
              <a:rPr lang="en-US" sz="2000" dirty="0" smtClean="0">
                <a:cs typeface="Gill Sans"/>
              </a:rPr>
              <a:t> class: tool to access complex trees in a type-safe manner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Gill Sans"/>
              </a:rPr>
              <a:t>Not only floating point numbers as in </a:t>
            </a:r>
            <a:r>
              <a:rPr lang="en-US" sz="2000" dirty="0" err="1" smtClean="0">
                <a:cs typeface="Gill Sans"/>
              </a:rPr>
              <a:t>TNtuple</a:t>
            </a:r>
            <a:r>
              <a:rPr lang="en-US" sz="2000" dirty="0" smtClean="0">
                <a:cs typeface="Gill Sans"/>
              </a:rPr>
              <a:t>, but all objects!</a:t>
            </a:r>
            <a:endParaRPr lang="en-US" sz="2000" dirty="0">
              <a:cs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6724" y="2026869"/>
            <a:ext cx="9004300" cy="1877437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Access a </a:t>
            </a:r>
            <a:r>
              <a:rPr lang="en-US" sz="2000" dirty="0" err="1">
                <a:latin typeface="Consolas"/>
                <a:cs typeface="Consolas"/>
              </a:rPr>
              <a:t>TTree</a:t>
            </a:r>
            <a:r>
              <a:rPr lang="en-US" sz="2000" dirty="0">
                <a:latin typeface="Consolas"/>
                <a:cs typeface="Consolas"/>
              </a:rPr>
              <a:t> called 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 in the file: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reader("</a:t>
            </a:r>
            <a:r>
              <a:rPr lang="en-US" sz="2000" dirty="0" err="1">
                <a:latin typeface="Consolas"/>
                <a:cs typeface="Consolas"/>
              </a:rPr>
              <a:t>MyTree</a:t>
            </a:r>
            <a:r>
              <a:rPr lang="en-US" sz="2000" dirty="0">
                <a:latin typeface="Consolas"/>
                <a:cs typeface="Consolas"/>
              </a:rPr>
              <a:t>", file)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</a:t>
            </a:r>
            <a:r>
              <a:rPr lang="en-US" sz="2000" dirty="0" smtClean="0">
                <a:latin typeface="Consolas"/>
                <a:cs typeface="Consolas"/>
              </a:rPr>
              <a:t>Establish links with two of the branches</a:t>
            </a: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&lt;float&gt; 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");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 err="1" smtClean="0">
                <a:latin typeface="Consolas"/>
                <a:cs typeface="Consolas"/>
              </a:rPr>
              <a:t>TTreeReaderValue</a:t>
            </a:r>
            <a:r>
              <a:rPr lang="en-US" sz="2000" dirty="0">
                <a:latin typeface="Consolas"/>
                <a:cs typeface="Consolas"/>
              </a:rPr>
              <a:t>&lt;</a:t>
            </a:r>
            <a:r>
              <a:rPr lang="en-US" sz="2000" dirty="0" err="1">
                <a:latin typeface="Consolas"/>
                <a:cs typeface="Consolas"/>
              </a:rPr>
              <a:t>std</a:t>
            </a:r>
            <a:r>
              <a:rPr lang="en-US" sz="2000" dirty="0">
                <a:latin typeface="Consolas"/>
                <a:cs typeface="Consolas"/>
              </a:rPr>
              <a:t>::vector&lt;Muon&gt;&gt; </a:t>
            </a:r>
            <a:r>
              <a:rPr lang="en-US" sz="2000" dirty="0" err="1">
                <a:latin typeface="Consolas"/>
                <a:cs typeface="Consolas"/>
              </a:rPr>
              <a:t>rvMuons</a:t>
            </a:r>
            <a:r>
              <a:rPr lang="en-US" sz="2000" dirty="0">
                <a:latin typeface="Consolas"/>
                <a:cs typeface="Consolas"/>
              </a:rPr>
              <a:t>(reader, "</a:t>
            </a:r>
            <a:r>
              <a:rPr lang="en-US" sz="2000" dirty="0" err="1">
                <a:latin typeface="Consolas"/>
                <a:cs typeface="Consolas"/>
              </a:rPr>
              <a:t>muons</a:t>
            </a:r>
            <a:r>
              <a:rPr lang="en-US" sz="2000" dirty="0">
                <a:latin typeface="Consolas"/>
                <a:cs typeface="Consolas"/>
              </a:rPr>
              <a:t>");  </a:t>
            </a:r>
            <a:endParaRPr lang="en-US" sz="20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827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Accessing the Data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7898" y="969373"/>
            <a:ext cx="7410450" cy="3354765"/>
          </a:xfrm>
          <a:prstGeom prst="rect">
            <a:avLst/>
          </a:prstGeom>
          <a:solidFill>
            <a:srgbClr val="FFFFC9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/</a:t>
            </a:r>
            <a:r>
              <a:rPr lang="en-US" sz="2000" dirty="0">
                <a:latin typeface="Consolas"/>
                <a:cs typeface="Consolas"/>
              </a:rPr>
              <a:t>/ Loop through all the </a:t>
            </a:r>
            <a:r>
              <a:rPr lang="en-US" sz="2000" dirty="0" err="1">
                <a:latin typeface="Consolas"/>
                <a:cs typeface="Consolas"/>
              </a:rPr>
              <a:t>TTree's</a:t>
            </a:r>
            <a:r>
              <a:rPr lang="en-US" sz="2000" dirty="0">
                <a:latin typeface="Consolas"/>
                <a:cs typeface="Consolas"/>
              </a:rPr>
              <a:t> entries </a:t>
            </a:r>
            <a:endParaRPr lang="en-US" sz="2000" dirty="0" smtClean="0">
              <a:latin typeface="Consolas"/>
              <a:cs typeface="Consolas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// I</a:t>
            </a:r>
            <a:r>
              <a:rPr lang="en-US" sz="2000" dirty="0" smtClean="0">
                <a:latin typeface="Consolas"/>
                <a:cs typeface="Consolas"/>
              </a:rPr>
              <a:t>t behaves behaves </a:t>
            </a:r>
            <a:r>
              <a:rPr lang="en-US" sz="2000" dirty="0">
                <a:latin typeface="Consolas"/>
                <a:cs typeface="Consolas"/>
              </a:rPr>
              <a:t>like an </a:t>
            </a:r>
            <a:r>
              <a:rPr lang="en-US" sz="2000" dirty="0" smtClean="0">
                <a:latin typeface="Consolas"/>
                <a:cs typeface="Consolas"/>
              </a:rPr>
              <a:t>iterator…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while 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reader.Next</a:t>
            </a:r>
            <a:r>
              <a:rPr lang="en-US" sz="2000" dirty="0">
                <a:latin typeface="Consolas"/>
                <a:cs typeface="Consolas"/>
              </a:rPr>
              <a:t>())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float </a:t>
            </a:r>
            <a:r>
              <a:rPr lang="en-US" sz="2000" dirty="0" err="1">
                <a:latin typeface="Consolas"/>
                <a:cs typeface="Consolas"/>
              </a:rPr>
              <a:t>missingET</a:t>
            </a:r>
            <a:r>
              <a:rPr lang="en-US" sz="2000" dirty="0">
                <a:latin typeface="Consolas"/>
                <a:cs typeface="Consolas"/>
              </a:rPr>
              <a:t> = *</a:t>
            </a:r>
            <a:r>
              <a:rPr lang="en-US" sz="2000" dirty="0" err="1">
                <a:latin typeface="Consolas"/>
                <a:cs typeface="Consolas"/>
              </a:rPr>
              <a:t>rvMissingET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…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for (auto&amp;&amp; mu: </a:t>
            </a:r>
            <a:r>
              <a:rPr lang="en-US" sz="2000" dirty="0" err="1" smtClean="0">
                <a:latin typeface="Consolas"/>
                <a:cs typeface="Consolas"/>
              </a:rPr>
              <a:t>rvMuons</a:t>
            </a:r>
            <a:r>
              <a:rPr lang="en-US" sz="2000" dirty="0" smtClean="0">
                <a:latin typeface="Consolas"/>
                <a:cs typeface="Consolas"/>
              </a:rPr>
              <a:t>) {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dirty="0" err="1" smtClean="0">
                <a:latin typeface="Consolas"/>
                <a:cs typeface="Consolas"/>
              </a:rPr>
              <a:t>hist</a:t>
            </a: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&gt;Fill(</a:t>
            </a:r>
            <a:r>
              <a:rPr lang="en-US" sz="2000" dirty="0" err="1">
                <a:latin typeface="Consolas"/>
                <a:cs typeface="Consolas"/>
              </a:rPr>
              <a:t>pT</a:t>
            </a:r>
            <a:r>
              <a:rPr lang="en-US" sz="2000" dirty="0" smtClean="0">
                <a:latin typeface="Consolas"/>
                <a:cs typeface="Consolas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}</a:t>
            </a:r>
          </a:p>
          <a:p>
            <a:pPr>
              <a:spcBef>
                <a:spcPct val="20000"/>
              </a:spcBef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TTreeReader_Example_cpp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7" y="2879004"/>
            <a:ext cx="2425348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69" y="1870784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ROOT offers the possibility to interface to Python via a set of bindings called </a:t>
            </a:r>
            <a:r>
              <a:rPr lang="en-US" sz="2000" dirty="0" smtClean="0"/>
              <a:t>PyROOT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Mix the power of C++ (compiled libraries) and flexibility of Python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Killer application: JIT of C++ code from within Python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Real mix of the two languages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See Primer’s section 8 for more details</a:t>
            </a:r>
          </a:p>
          <a:p>
            <a:endParaRPr lang="en-US" sz="2000" dirty="0"/>
          </a:p>
          <a:p>
            <a:r>
              <a:rPr lang="en-US" sz="2000" dirty="0" smtClean="0"/>
              <a:t>Entry point to use ROOT from within Python: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All classes you now know can be accessed like ROOT.TH1F, </a:t>
            </a:r>
            <a:r>
              <a:rPr lang="en-US" sz="2000" dirty="0" err="1" smtClean="0"/>
              <a:t>ROOT.TGraph</a:t>
            </a:r>
            <a:r>
              <a:rPr lang="en-US" sz="2000" dirty="0" smtClean="0"/>
              <a:t>,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PyROOT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09900" y="3475295"/>
            <a:ext cx="3009900" cy="400110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000" b="1" dirty="0">
                <a:latin typeface="Consolas"/>
              </a:rPr>
              <a:t>i</a:t>
            </a:r>
            <a:r>
              <a:rPr lang="nl-NL" sz="2000" b="1" dirty="0" smtClean="0">
                <a:latin typeface="Consolas"/>
              </a:rPr>
              <a:t>mport ROOT</a:t>
            </a:r>
            <a:endParaRPr lang="nl-NL" sz="20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12135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01" y="863600"/>
            <a:ext cx="895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Open the Python interpreter (type python)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Import the ROOT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Create a histogram with 64 bins and an x axis ranging from 0 to 16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Fill it with random numbers distributed according to a linear function (“pol0”)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 its line width with a thicker one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Draw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96850" y="3078020"/>
            <a:ext cx="4024648" cy="461665"/>
          </a:xfrm>
          <a:prstGeom prst="rect">
            <a:avLst/>
          </a:prstGeom>
          <a:solidFill>
            <a:srgbClr val="FFFFC9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nl-NL" sz="2400" b="1" dirty="0" smtClean="0">
                <a:latin typeface="Consolas"/>
              </a:rPr>
              <a:t>...or try it in </a:t>
            </a:r>
            <a:r>
              <a:rPr lang="nl-NL" sz="2400" b="1" dirty="0" smtClean="0">
                <a:solidFill>
                  <a:srgbClr val="0000FF"/>
                </a:solidFill>
                <a:latin typeface="Consolas"/>
              </a:rPr>
              <a:t>SWAN</a:t>
            </a:r>
            <a:r>
              <a:rPr lang="nl-NL" sz="2400" b="1" dirty="0" smtClean="0">
                <a:latin typeface="Consolas"/>
              </a:rPr>
              <a:t>!</a:t>
            </a:r>
            <a:endParaRPr lang="nl-NL" sz="2400" b="1" dirty="0">
              <a:latin typeface="Consolas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2214194" y="3798145"/>
            <a:ext cx="343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https://</a:t>
            </a:r>
            <a:r>
              <a:rPr lang="en-GB" sz="2400" b="1" dirty="0" smtClean="0">
                <a:solidFill>
                  <a:srgbClr val="0000FF"/>
                </a:solidFill>
                <a:hlinkClick r:id="rId2"/>
              </a:rPr>
              <a:t>swan001.cern.ch</a:t>
            </a:r>
            <a:endParaRPr lang="en-GB" sz="2400" b="1" dirty="0" smtClean="0">
              <a:solidFill>
                <a:srgbClr val="0000FF"/>
              </a:solidFill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40" y="2869253"/>
            <a:ext cx="1506541" cy="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7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921" y="1896452"/>
            <a:ext cx="3858576" cy="28631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3841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Exercise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82940" y="1002189"/>
            <a:ext cx="5624054" cy="15696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~</a:t>
            </a:r>
            <a:r>
              <a:rPr lang="en-GB" sz="1600" dirty="0" smtClean="0"/>
              <a:t>&gt; python</a:t>
            </a:r>
          </a:p>
          <a:p>
            <a:r>
              <a:rPr lang="en-GB" sz="1600" dirty="0" smtClean="0"/>
              <a:t>&gt;</a:t>
            </a:r>
            <a:r>
              <a:rPr lang="en-GB" sz="1600" dirty="0"/>
              <a:t>&gt;&gt; import ROOT</a:t>
            </a:r>
          </a:p>
          <a:p>
            <a:r>
              <a:rPr lang="en-GB" sz="1600" dirty="0"/>
              <a:t>&gt;&gt;&gt; h = ROOT.TH1F("</a:t>
            </a:r>
            <a:r>
              <a:rPr lang="en-GB" sz="1600" dirty="0" err="1"/>
              <a:t>myPyHisto</a:t>
            </a:r>
            <a:r>
              <a:rPr lang="en-GB" sz="1600" dirty="0"/>
              <a:t>","</a:t>
            </a:r>
            <a:r>
              <a:rPr lang="en-GB" sz="1600" dirty="0" err="1"/>
              <a:t>Productivity;Python</a:t>
            </a:r>
            <a:r>
              <a:rPr lang="en-GB" sz="1600" dirty="0"/>
              <a:t> Knowledge;Productivity",64,0,16)</a:t>
            </a:r>
          </a:p>
          <a:p>
            <a:r>
              <a:rPr lang="en-GB" sz="1600" dirty="0"/>
              <a:t>&gt;&gt;&gt; </a:t>
            </a:r>
            <a:r>
              <a:rPr lang="en-GB" sz="1600" dirty="0" err="1"/>
              <a:t>h.FillRandom</a:t>
            </a:r>
            <a:r>
              <a:rPr lang="en-GB" sz="1600" dirty="0"/>
              <a:t>("pol1")</a:t>
            </a:r>
          </a:p>
          <a:p>
            <a:r>
              <a:rPr lang="pl-PL" sz="1600" dirty="0"/>
              <a:t>&gt;&gt;&gt; </a:t>
            </a:r>
            <a:r>
              <a:rPr lang="pl-PL" sz="1600" dirty="0" err="1"/>
              <a:t>h.Draw</a:t>
            </a:r>
            <a:r>
              <a:rPr lang="pl-PL" sz="1600" dirty="0"/>
              <a:t>()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300" y="45122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TTreeAccess_Example_py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7200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300" y="38174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FF"/>
                </a:solidFill>
              </a:rPr>
              <a:t>FillHistogram_Example_py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2431"/>
            <a:ext cx="876300" cy="876300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69" y="2570490"/>
            <a:ext cx="2359611" cy="1808886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33" y="1546640"/>
            <a:ext cx="1506541" cy="863568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63" y="2920987"/>
            <a:ext cx="2359611" cy="1792950"/>
          </a:xfrm>
          <a:prstGeom prst="rect">
            <a:avLst/>
          </a:prstGeom>
          <a:ln w="31750" cmpd="dbl">
            <a:solidFill>
              <a:srgbClr val="0070C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57764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1"/>
            <a:ext cx="9177749" cy="781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ea typeface="+mj-ea"/>
                <a:cs typeface="Gill Sans"/>
              </a:defRPr>
            </a:lvl1pPr>
          </a:lstStyle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Review of the objectives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135787"/>
            <a:ext cx="67691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Become familiar with the ROOT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use the C++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 basic I/O </a:t>
            </a:r>
            <a:r>
              <a:rPr lang="en-US" sz="2000" dirty="0" smtClean="0"/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/>
              <a:t>Learn</a:t>
            </a:r>
            <a:r>
              <a:rPr lang="es-ES" sz="2000" dirty="0" smtClean="0"/>
              <a:t> </a:t>
            </a:r>
            <a:r>
              <a:rPr lang="es-ES" sz="2000" dirty="0" err="1" smtClean="0"/>
              <a:t>about</a:t>
            </a:r>
            <a:r>
              <a:rPr lang="es-ES" sz="2000" dirty="0" smtClean="0"/>
              <a:t> SWAN and </a:t>
            </a:r>
            <a:r>
              <a:rPr lang="es-ES" sz="2000" dirty="0" err="1" smtClean="0"/>
              <a:t>Jupyter</a:t>
            </a:r>
            <a:r>
              <a:rPr lang="es-ES" sz="2000" dirty="0" smtClean="0"/>
              <a:t> notebooks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809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76" y="2095327"/>
            <a:ext cx="1744964" cy="123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66" y="955610"/>
            <a:ext cx="1610710" cy="1206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77749" cy="781051"/>
          </a:xfrm>
        </p:spPr>
        <p:txBody>
          <a:bodyPr>
            <a:noAutofit/>
          </a:bodyPr>
          <a:lstStyle/>
          <a:p>
            <a:pPr algn="l"/>
            <a:r>
              <a:rPr lang="en-US" sz="3600" spc="150" dirty="0" smtClean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ROOT Application Domains</a:t>
            </a:r>
            <a:endParaRPr lang="en-US" sz="3600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" y="1865300"/>
            <a:ext cx="1352032" cy="925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0" y="3069859"/>
            <a:ext cx="1417802" cy="1112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387" y="4464032"/>
            <a:ext cx="158883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Event Filtering</a:t>
            </a: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>
            <a:off x="2506152" y="3197113"/>
            <a:ext cx="824418" cy="182800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4814016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Reco</a:t>
            </a:r>
            <a:endParaRPr lang="en-GB" dirty="0"/>
          </a:p>
        </p:txBody>
      </p:sp>
      <p:sp>
        <p:nvSpPr>
          <p:cNvPr id="10" name="Can 9"/>
          <p:cNvSpPr/>
          <p:nvPr/>
        </p:nvSpPr>
        <p:spPr>
          <a:xfrm>
            <a:off x="3513575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Raw</a:t>
            </a:r>
            <a:endParaRPr lang="en-GB" dirty="0"/>
          </a:p>
        </p:txBody>
      </p:sp>
      <p:sp>
        <p:nvSpPr>
          <p:cNvPr id="11" name="Can 10"/>
          <p:cNvSpPr/>
          <p:nvPr/>
        </p:nvSpPr>
        <p:spPr>
          <a:xfrm>
            <a:off x="6549147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Analysis</a:t>
            </a:r>
          </a:p>
          <a:p>
            <a:pPr algn="ctr"/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6460" y="3960977"/>
            <a:ext cx="51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13" name="Can 12"/>
          <p:cNvSpPr/>
          <p:nvPr/>
        </p:nvSpPr>
        <p:spPr>
          <a:xfrm>
            <a:off x="7808010" y="3685985"/>
            <a:ext cx="991011" cy="65060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5593" y="4483598"/>
            <a:ext cx="2960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Data Storage: Local, Network</a:t>
            </a:r>
            <a:endParaRPr lang="en-GB" b="1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774045" y="2569865"/>
            <a:ext cx="1683757" cy="404072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Reconstruction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>
            <a:off x="4615924" y="2973937"/>
            <a:ext cx="502712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4127625" y="2973937"/>
            <a:ext cx="488299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5576040" y="2097321"/>
            <a:ext cx="1683757" cy="876616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Further processing, skimming</a:t>
            </a:r>
            <a:endParaRPr lang="en-GB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 flipV="1">
            <a:off x="5419702" y="2973937"/>
            <a:ext cx="998217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1"/>
          </p:cNvCxnSpPr>
          <p:nvPr/>
        </p:nvCxnSpPr>
        <p:spPr>
          <a:xfrm>
            <a:off x="6417919" y="2973937"/>
            <a:ext cx="413723" cy="787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15924" y="1514540"/>
            <a:ext cx="19089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Offline Processing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88879" y="975778"/>
            <a:ext cx="1066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Analysis</a:t>
            </a:r>
            <a:endParaRPr lang="en-GB" b="1" dirty="0"/>
          </a:p>
        </p:txBody>
      </p:sp>
      <p:sp>
        <p:nvSpPr>
          <p:cNvPr id="35" name="Round Diagonal Corner Rectangle 34"/>
          <p:cNvSpPr/>
          <p:nvPr/>
        </p:nvSpPr>
        <p:spPr>
          <a:xfrm>
            <a:off x="7396743" y="1558849"/>
            <a:ext cx="1683757" cy="1232299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Event Selection, statistical treatment …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V="1">
            <a:off x="7234397" y="2791148"/>
            <a:ext cx="1004225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</p:cNvCxnSpPr>
          <p:nvPr/>
        </p:nvCxnSpPr>
        <p:spPr>
          <a:xfrm>
            <a:off x="8238622" y="2791148"/>
            <a:ext cx="0" cy="970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770" y="929611"/>
            <a:ext cx="187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selection of the experiments adopting ROOT</a:t>
            </a:r>
            <a:endParaRPr lang="en-GB" sz="16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ROOT Summer Student Tutorial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37559</TotalTime>
  <Words>4380</Words>
  <Application>Microsoft Office PowerPoint</Application>
  <PresentationFormat>Presentación en pantalla (16:9)</PresentationFormat>
  <Paragraphs>715</Paragraphs>
  <Slides>88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89" baseType="lpstr">
      <vt:lpstr>Office Theme</vt:lpstr>
      <vt:lpstr>Presentación de PowerPoint</vt:lpstr>
      <vt:lpstr>This Course</vt:lpstr>
      <vt:lpstr>Presentación de PowerPoint</vt:lpstr>
      <vt:lpstr>Presentación de PowerPoint</vt:lpstr>
      <vt:lpstr>A “Quick Tour” Of ROOT</vt:lpstr>
      <vt:lpstr>What can you do with ROOT?</vt:lpstr>
      <vt:lpstr>ROOT in a Nutshell</vt:lpstr>
      <vt:lpstr>ROOT in a Nutshell</vt:lpstr>
      <vt:lpstr>ROOT Application Domains</vt:lpstr>
      <vt:lpstr>Higgs boson discovery</vt:lpstr>
      <vt:lpstr>Interpreter</vt:lpstr>
      <vt:lpstr>Persistency (I/O)</vt:lpstr>
      <vt:lpstr>ROOT Math/Stats Libraries</vt:lpstr>
      <vt:lpstr>Graphics In ROOT</vt:lpstr>
      <vt:lpstr>2D Graphics</vt:lpstr>
      <vt:lpstr>3D Graphics</vt:lpstr>
      <vt:lpstr>Other ROOT Features</vt:lpstr>
      <vt:lpstr>Presentación de PowerPoint</vt:lpstr>
      <vt:lpstr>Presentación de PowerPoint</vt:lpstr>
      <vt:lpstr>A Few Q/A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The ROOT Prompt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Piparo</dc:creator>
  <cp:lastModifiedBy>Enric</cp:lastModifiedBy>
  <cp:revision>461</cp:revision>
  <cp:lastPrinted>2016-06-06T13:23:50Z</cp:lastPrinted>
  <dcterms:created xsi:type="dcterms:W3CDTF">2015-05-08T06:18:09Z</dcterms:created>
  <dcterms:modified xsi:type="dcterms:W3CDTF">2016-07-11T11:51:04Z</dcterms:modified>
</cp:coreProperties>
</file>